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7.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7" r:id="rId4"/>
    <p:sldId id="268" r:id="rId5"/>
    <p:sldId id="271" r:id="rId6"/>
    <p:sldId id="273" r:id="rId7"/>
    <p:sldId id="258" r:id="rId8"/>
    <p:sldId id="270" r:id="rId9"/>
    <p:sldId id="264" r:id="rId10"/>
    <p:sldId id="274" r:id="rId11"/>
    <p:sldId id="278" r:id="rId12"/>
    <p:sldId id="277" r:id="rId13"/>
    <p:sldId id="276" r:id="rId14"/>
    <p:sldId id="260" r:id="rId15"/>
    <p:sldId id="279" r:id="rId16"/>
    <p:sldId id="275" r:id="rId17"/>
    <p:sldId id="281" r:id="rId18"/>
    <p:sldId id="280" r:id="rId19"/>
    <p:sldId id="282" r:id="rId20"/>
    <p:sldId id="283" r:id="rId21"/>
    <p:sldId id="284" r:id="rId22"/>
    <p:sldId id="272" r:id="rId23"/>
    <p:sldId id="269" r:id="rId24"/>
    <p:sldId id="28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Features</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dirty="0"/>
            <a:t>Output</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Loss</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3417AD-6E3D-4070-A975-05B302BE6F1E}" type="doc">
      <dgm:prSet loTypeId="urn:microsoft.com/office/officeart/2005/8/layout/gear1" loCatId="process" qsTypeId="urn:microsoft.com/office/officeart/2005/8/quickstyle/simple1" qsCatId="simple" csTypeId="urn:microsoft.com/office/officeart/2005/8/colors/accent0_2" csCatId="mainScheme" phldr="1"/>
      <dgm:spPr/>
    </dgm:pt>
    <dgm:pt modelId="{ED16D085-16A1-4B64-AC22-CA57FEF71AE8}">
      <dgm:prSet phldrT="[Text]"/>
      <dgm:spPr/>
      <dgm:t>
        <a:bodyPr/>
        <a:lstStyle/>
        <a:p>
          <a:r>
            <a:rPr lang="en-US" dirty="0"/>
            <a:t>parameter</a:t>
          </a:r>
        </a:p>
      </dgm:t>
    </dgm:pt>
    <dgm:pt modelId="{4B304F42-42C4-4C74-B479-71F341836733}" type="parTrans" cxnId="{9A4D8AC6-6CF5-4A74-966C-CCAD524E4EDA}">
      <dgm:prSet/>
      <dgm:spPr/>
      <dgm:t>
        <a:bodyPr/>
        <a:lstStyle/>
        <a:p>
          <a:endParaRPr lang="en-US"/>
        </a:p>
      </dgm:t>
    </dgm:pt>
    <dgm:pt modelId="{AC82B11C-556A-4335-88CA-92C17DC53DD5}" type="sibTrans" cxnId="{9A4D8AC6-6CF5-4A74-966C-CCAD524E4EDA}">
      <dgm:prSet/>
      <dgm:spPr/>
      <dgm:t>
        <a:bodyPr/>
        <a:lstStyle/>
        <a:p>
          <a:endParaRPr lang="en-US"/>
        </a:p>
      </dgm:t>
    </dgm:pt>
    <dgm:pt modelId="{6A5C3309-D21C-4B05-91D8-7EA98DBD3B35}">
      <dgm:prSet phldrT="[Text]"/>
      <dgm:spPr/>
      <dgm:t>
        <a:bodyPr/>
        <a:lstStyle/>
        <a:p>
          <a:r>
            <a:rPr lang="en-US" dirty="0"/>
            <a:t>parameter</a:t>
          </a:r>
        </a:p>
      </dgm:t>
    </dgm:pt>
    <dgm:pt modelId="{FC161F0C-D6B1-4557-9346-4886FC0A0581}" type="parTrans" cxnId="{F063D406-7D3D-47EE-B561-F7419D963900}">
      <dgm:prSet/>
      <dgm:spPr/>
      <dgm:t>
        <a:bodyPr/>
        <a:lstStyle/>
        <a:p>
          <a:endParaRPr lang="en-US"/>
        </a:p>
      </dgm:t>
    </dgm:pt>
    <dgm:pt modelId="{D613BF55-A942-47AA-B666-732268499556}" type="sibTrans" cxnId="{F063D406-7D3D-47EE-B561-F7419D963900}">
      <dgm:prSet/>
      <dgm:spPr/>
      <dgm:t>
        <a:bodyPr/>
        <a:lstStyle/>
        <a:p>
          <a:endParaRPr lang="en-US"/>
        </a:p>
      </dgm:t>
    </dgm:pt>
    <dgm:pt modelId="{D36527CD-3A9F-4F5A-80FF-F5AAA257D32A}">
      <dgm:prSet phldrT="[Text]" phldr="1"/>
      <dgm:spPr/>
      <dgm:t>
        <a:bodyPr/>
        <a:lstStyle/>
        <a:p>
          <a:endParaRPr lang="en-US"/>
        </a:p>
      </dgm:t>
    </dgm:pt>
    <dgm:pt modelId="{0F24F40D-180E-44EA-87C4-6AA0E2EBCB2A}" type="parTrans" cxnId="{91F98F79-6B4E-42CA-9E98-2FA0D25B15E3}">
      <dgm:prSet/>
      <dgm:spPr/>
      <dgm:t>
        <a:bodyPr/>
        <a:lstStyle/>
        <a:p>
          <a:endParaRPr lang="en-US"/>
        </a:p>
      </dgm:t>
    </dgm:pt>
    <dgm:pt modelId="{6A63F30B-843A-45DD-AFF4-212E352555EF}" type="sibTrans" cxnId="{91F98F79-6B4E-42CA-9E98-2FA0D25B15E3}">
      <dgm:prSet/>
      <dgm:spPr/>
      <dgm:t>
        <a:bodyPr/>
        <a:lstStyle/>
        <a:p>
          <a:endParaRPr lang="en-US"/>
        </a:p>
      </dgm:t>
    </dgm:pt>
    <dgm:pt modelId="{C63358F3-F250-4F32-BB31-C647F244517D}">
      <dgm:prSet/>
      <dgm:spPr/>
      <dgm:t>
        <a:bodyPr/>
        <a:lstStyle/>
        <a:p>
          <a:r>
            <a:rPr lang="en-US"/>
            <a:t>parameter</a:t>
          </a:r>
        </a:p>
      </dgm:t>
    </dgm:pt>
    <dgm:pt modelId="{1483AD5B-B0AC-4136-A76F-00A5E547BEC6}" type="parTrans" cxnId="{8A2B845A-E6A7-42E7-A9FD-24E3314189C4}">
      <dgm:prSet/>
      <dgm:spPr/>
      <dgm:t>
        <a:bodyPr/>
        <a:lstStyle/>
        <a:p>
          <a:endParaRPr lang="en-US"/>
        </a:p>
      </dgm:t>
    </dgm:pt>
    <dgm:pt modelId="{5DE3CD98-EA2E-4081-810E-7ED43C7E5292}" type="sibTrans" cxnId="{8A2B845A-E6A7-42E7-A9FD-24E3314189C4}">
      <dgm:prSet/>
      <dgm:spPr/>
      <dgm:t>
        <a:bodyPr/>
        <a:lstStyle/>
        <a:p>
          <a:endParaRPr lang="en-US"/>
        </a:p>
      </dgm:t>
    </dgm:pt>
    <dgm:pt modelId="{863AD993-3672-4362-9C56-6A1BCA00DFAB}" type="pres">
      <dgm:prSet presAssocID="{ED3417AD-6E3D-4070-A975-05B302BE6F1E}" presName="composite" presStyleCnt="0">
        <dgm:presLayoutVars>
          <dgm:chMax val="3"/>
          <dgm:animLvl val="lvl"/>
          <dgm:resizeHandles val="exact"/>
        </dgm:presLayoutVars>
      </dgm:prSet>
      <dgm:spPr/>
    </dgm:pt>
    <dgm:pt modelId="{4FA45807-0EB7-4E02-871D-81584A3A135D}" type="pres">
      <dgm:prSet presAssocID="{ED16D085-16A1-4B64-AC22-CA57FEF71AE8}" presName="gear1" presStyleLbl="node1" presStyleIdx="0" presStyleCnt="3">
        <dgm:presLayoutVars>
          <dgm:chMax val="1"/>
          <dgm:bulletEnabled val="1"/>
        </dgm:presLayoutVars>
      </dgm:prSet>
      <dgm:spPr/>
    </dgm:pt>
    <dgm:pt modelId="{42171CA2-B69B-41C7-A9F1-E2C7DDE68722}" type="pres">
      <dgm:prSet presAssocID="{ED16D085-16A1-4B64-AC22-CA57FEF71AE8}" presName="gear1srcNode" presStyleLbl="node1" presStyleIdx="0" presStyleCnt="3"/>
      <dgm:spPr/>
    </dgm:pt>
    <dgm:pt modelId="{AE25C779-6818-4672-A23B-69981D1F4F9D}" type="pres">
      <dgm:prSet presAssocID="{ED16D085-16A1-4B64-AC22-CA57FEF71AE8}" presName="gear1dstNode" presStyleLbl="node1" presStyleIdx="0" presStyleCnt="3"/>
      <dgm:spPr/>
    </dgm:pt>
    <dgm:pt modelId="{1FE15C98-AFAF-4553-98B9-25FBD3A5A63E}" type="pres">
      <dgm:prSet presAssocID="{6A5C3309-D21C-4B05-91D8-7EA98DBD3B35}" presName="gear2" presStyleLbl="node1" presStyleIdx="1" presStyleCnt="3">
        <dgm:presLayoutVars>
          <dgm:chMax val="1"/>
          <dgm:bulletEnabled val="1"/>
        </dgm:presLayoutVars>
      </dgm:prSet>
      <dgm:spPr/>
    </dgm:pt>
    <dgm:pt modelId="{F8279D57-2E93-40C4-B92D-E2873E0D5821}" type="pres">
      <dgm:prSet presAssocID="{6A5C3309-D21C-4B05-91D8-7EA98DBD3B35}" presName="gear2srcNode" presStyleLbl="node1" presStyleIdx="1" presStyleCnt="3"/>
      <dgm:spPr/>
    </dgm:pt>
    <dgm:pt modelId="{5B636276-C3A6-4878-B5A3-D8F763BF1338}" type="pres">
      <dgm:prSet presAssocID="{6A5C3309-D21C-4B05-91D8-7EA98DBD3B35}" presName="gear2dstNode" presStyleLbl="node1" presStyleIdx="1" presStyleCnt="3"/>
      <dgm:spPr/>
    </dgm:pt>
    <dgm:pt modelId="{C55AACEF-DD5A-4A6F-BFA8-DB6C80D47C85}" type="pres">
      <dgm:prSet presAssocID="{C63358F3-F250-4F32-BB31-C647F244517D}" presName="gear3" presStyleLbl="node1" presStyleIdx="2" presStyleCnt="3"/>
      <dgm:spPr/>
    </dgm:pt>
    <dgm:pt modelId="{E7232B03-9EB7-487C-9634-2C3990FF653E}" type="pres">
      <dgm:prSet presAssocID="{C63358F3-F250-4F32-BB31-C647F244517D}" presName="gear3tx" presStyleLbl="node1" presStyleIdx="2" presStyleCnt="3">
        <dgm:presLayoutVars>
          <dgm:chMax val="1"/>
          <dgm:bulletEnabled val="1"/>
        </dgm:presLayoutVars>
      </dgm:prSet>
      <dgm:spPr/>
    </dgm:pt>
    <dgm:pt modelId="{2CF58083-1BB9-4851-BFE6-117B03806E22}" type="pres">
      <dgm:prSet presAssocID="{C63358F3-F250-4F32-BB31-C647F244517D}" presName="gear3srcNode" presStyleLbl="node1" presStyleIdx="2" presStyleCnt="3"/>
      <dgm:spPr/>
    </dgm:pt>
    <dgm:pt modelId="{0EE94B54-A24D-4510-A1D2-69E3792CE4F7}" type="pres">
      <dgm:prSet presAssocID="{C63358F3-F250-4F32-BB31-C647F244517D}" presName="gear3dstNode" presStyleLbl="node1" presStyleIdx="2" presStyleCnt="3"/>
      <dgm:spPr/>
    </dgm:pt>
    <dgm:pt modelId="{BBF2008C-5FDC-49DE-8260-D831F81BF664}" type="pres">
      <dgm:prSet presAssocID="{AC82B11C-556A-4335-88CA-92C17DC53DD5}" presName="connector1" presStyleLbl="sibTrans2D1" presStyleIdx="0" presStyleCnt="3"/>
      <dgm:spPr/>
    </dgm:pt>
    <dgm:pt modelId="{74A3D1D3-9D7F-4A6E-BA28-3B0E8FF049C9}" type="pres">
      <dgm:prSet presAssocID="{D613BF55-A942-47AA-B666-732268499556}" presName="connector2" presStyleLbl="sibTrans2D1" presStyleIdx="1" presStyleCnt="3"/>
      <dgm:spPr/>
    </dgm:pt>
    <dgm:pt modelId="{86D64EF6-C51B-41E0-BAC4-FB6104E25F68}" type="pres">
      <dgm:prSet presAssocID="{5DE3CD98-EA2E-4081-810E-7ED43C7E5292}" presName="connector3" presStyleLbl="sibTrans2D1" presStyleIdx="2" presStyleCnt="3"/>
      <dgm:spPr/>
    </dgm:pt>
  </dgm:ptLst>
  <dgm:cxnLst>
    <dgm:cxn modelId="{ACBEB9D4-F072-4F97-BF6B-30F32E5EB380}" type="presOf" srcId="{AC82B11C-556A-4335-88CA-92C17DC53DD5}" destId="{BBF2008C-5FDC-49DE-8260-D831F81BF664}" srcOrd="0" destOrd="0" presId="urn:microsoft.com/office/officeart/2005/8/layout/gear1"/>
    <dgm:cxn modelId="{DCF9F054-E816-423A-9CA4-F4DB912BED56}" type="presOf" srcId="{C63358F3-F250-4F32-BB31-C647F244517D}" destId="{E7232B03-9EB7-487C-9634-2C3990FF653E}" srcOrd="1" destOrd="0" presId="urn:microsoft.com/office/officeart/2005/8/layout/gear1"/>
    <dgm:cxn modelId="{84C9BD9F-63F1-41ED-9B2D-3BBDD56B7194}" type="presOf" srcId="{D613BF55-A942-47AA-B666-732268499556}" destId="{74A3D1D3-9D7F-4A6E-BA28-3B0E8FF049C9}" srcOrd="0" destOrd="0" presId="urn:microsoft.com/office/officeart/2005/8/layout/gear1"/>
    <dgm:cxn modelId="{B0F30D7F-1ABF-42E9-8BB9-69304C1D5150}" type="presOf" srcId="{6A5C3309-D21C-4B05-91D8-7EA98DBD3B35}" destId="{1FE15C98-AFAF-4553-98B9-25FBD3A5A63E}" srcOrd="0" destOrd="0" presId="urn:microsoft.com/office/officeart/2005/8/layout/gear1"/>
    <dgm:cxn modelId="{2F403E53-B732-43EA-BC74-1F4B02023E5C}" type="presOf" srcId="{6A5C3309-D21C-4B05-91D8-7EA98DBD3B35}" destId="{5B636276-C3A6-4878-B5A3-D8F763BF1338}" srcOrd="2" destOrd="0" presId="urn:microsoft.com/office/officeart/2005/8/layout/gear1"/>
    <dgm:cxn modelId="{7EE6E7AF-BCEA-4E59-8AE0-1CDDD5984551}" type="presOf" srcId="{5DE3CD98-EA2E-4081-810E-7ED43C7E5292}" destId="{86D64EF6-C51B-41E0-BAC4-FB6104E25F68}" srcOrd="0" destOrd="0" presId="urn:microsoft.com/office/officeart/2005/8/layout/gear1"/>
    <dgm:cxn modelId="{8A2B845A-E6A7-42E7-A9FD-24E3314189C4}" srcId="{ED3417AD-6E3D-4070-A975-05B302BE6F1E}" destId="{C63358F3-F250-4F32-BB31-C647F244517D}" srcOrd="2" destOrd="0" parTransId="{1483AD5B-B0AC-4136-A76F-00A5E547BEC6}" sibTransId="{5DE3CD98-EA2E-4081-810E-7ED43C7E5292}"/>
    <dgm:cxn modelId="{B5E8C94B-14CD-4DF9-B2F0-3F63313DB288}" type="presOf" srcId="{ED16D085-16A1-4B64-AC22-CA57FEF71AE8}" destId="{4FA45807-0EB7-4E02-871D-81584A3A135D}" srcOrd="0" destOrd="0" presId="urn:microsoft.com/office/officeart/2005/8/layout/gear1"/>
    <dgm:cxn modelId="{685B1D18-C66E-4CA5-8D6B-69ACFFD5C327}" type="presOf" srcId="{C63358F3-F250-4F32-BB31-C647F244517D}" destId="{0EE94B54-A24D-4510-A1D2-69E3792CE4F7}" srcOrd="3" destOrd="0" presId="urn:microsoft.com/office/officeart/2005/8/layout/gear1"/>
    <dgm:cxn modelId="{91F98F79-6B4E-42CA-9E98-2FA0D25B15E3}" srcId="{ED3417AD-6E3D-4070-A975-05B302BE6F1E}" destId="{D36527CD-3A9F-4F5A-80FF-F5AAA257D32A}" srcOrd="3" destOrd="0" parTransId="{0F24F40D-180E-44EA-87C4-6AA0E2EBCB2A}" sibTransId="{6A63F30B-843A-45DD-AFF4-212E352555EF}"/>
    <dgm:cxn modelId="{9F309A48-C1BB-4BA5-BE7F-5817415E5AFC}" type="presOf" srcId="{C63358F3-F250-4F32-BB31-C647F244517D}" destId="{C55AACEF-DD5A-4A6F-BFA8-DB6C80D47C85}" srcOrd="0" destOrd="0" presId="urn:microsoft.com/office/officeart/2005/8/layout/gear1"/>
    <dgm:cxn modelId="{799CCA54-D52F-4DBB-9E49-34B3A648A71A}" type="presOf" srcId="{6A5C3309-D21C-4B05-91D8-7EA98DBD3B35}" destId="{F8279D57-2E93-40C4-B92D-E2873E0D5821}" srcOrd="1" destOrd="0" presId="urn:microsoft.com/office/officeart/2005/8/layout/gear1"/>
    <dgm:cxn modelId="{59915167-C863-4658-87A1-11D1338D1A0D}" type="presOf" srcId="{ED16D085-16A1-4B64-AC22-CA57FEF71AE8}" destId="{AE25C779-6818-4672-A23B-69981D1F4F9D}" srcOrd="2" destOrd="0" presId="urn:microsoft.com/office/officeart/2005/8/layout/gear1"/>
    <dgm:cxn modelId="{E92E6008-ED61-4E8C-A223-AD7F7930688C}" type="presOf" srcId="{C63358F3-F250-4F32-BB31-C647F244517D}" destId="{2CF58083-1BB9-4851-BFE6-117B03806E22}" srcOrd="2" destOrd="0" presId="urn:microsoft.com/office/officeart/2005/8/layout/gear1"/>
    <dgm:cxn modelId="{9A4D8AC6-6CF5-4A74-966C-CCAD524E4EDA}" srcId="{ED3417AD-6E3D-4070-A975-05B302BE6F1E}" destId="{ED16D085-16A1-4B64-AC22-CA57FEF71AE8}" srcOrd="0" destOrd="0" parTransId="{4B304F42-42C4-4C74-B479-71F341836733}" sibTransId="{AC82B11C-556A-4335-88CA-92C17DC53DD5}"/>
    <dgm:cxn modelId="{9E5747BF-89FD-48E0-96E6-36FF45E0B8DC}" type="presOf" srcId="{ED16D085-16A1-4B64-AC22-CA57FEF71AE8}" destId="{42171CA2-B69B-41C7-A9F1-E2C7DDE68722}" srcOrd="1" destOrd="0" presId="urn:microsoft.com/office/officeart/2005/8/layout/gear1"/>
    <dgm:cxn modelId="{F063D406-7D3D-47EE-B561-F7419D963900}" srcId="{ED3417AD-6E3D-4070-A975-05B302BE6F1E}" destId="{6A5C3309-D21C-4B05-91D8-7EA98DBD3B35}" srcOrd="1" destOrd="0" parTransId="{FC161F0C-D6B1-4557-9346-4886FC0A0581}" sibTransId="{D613BF55-A942-47AA-B666-732268499556}"/>
    <dgm:cxn modelId="{A58A526F-051C-49D1-AA2F-21ED90EF7460}" type="presOf" srcId="{ED3417AD-6E3D-4070-A975-05B302BE6F1E}" destId="{863AD993-3672-4362-9C56-6A1BCA00DFAB}" srcOrd="0" destOrd="0" presId="urn:microsoft.com/office/officeart/2005/8/layout/gear1"/>
    <dgm:cxn modelId="{B1386295-43C7-4469-BFD8-072EA2F7C364}" type="presParOf" srcId="{863AD993-3672-4362-9C56-6A1BCA00DFAB}" destId="{4FA45807-0EB7-4E02-871D-81584A3A135D}" srcOrd="0" destOrd="0" presId="urn:microsoft.com/office/officeart/2005/8/layout/gear1"/>
    <dgm:cxn modelId="{5CAAFF37-0254-4D26-B811-3A9BA4F931A0}" type="presParOf" srcId="{863AD993-3672-4362-9C56-6A1BCA00DFAB}" destId="{42171CA2-B69B-41C7-A9F1-E2C7DDE68722}" srcOrd="1" destOrd="0" presId="urn:microsoft.com/office/officeart/2005/8/layout/gear1"/>
    <dgm:cxn modelId="{184564CA-C72D-4005-8E7A-DA3394DF7419}" type="presParOf" srcId="{863AD993-3672-4362-9C56-6A1BCA00DFAB}" destId="{AE25C779-6818-4672-A23B-69981D1F4F9D}" srcOrd="2" destOrd="0" presId="urn:microsoft.com/office/officeart/2005/8/layout/gear1"/>
    <dgm:cxn modelId="{5155D5C8-EFE2-4400-8C76-E934E75F242C}" type="presParOf" srcId="{863AD993-3672-4362-9C56-6A1BCA00DFAB}" destId="{1FE15C98-AFAF-4553-98B9-25FBD3A5A63E}" srcOrd="3" destOrd="0" presId="urn:microsoft.com/office/officeart/2005/8/layout/gear1"/>
    <dgm:cxn modelId="{BF895204-8D0D-4D15-96E4-D3DD6F110F7C}" type="presParOf" srcId="{863AD993-3672-4362-9C56-6A1BCA00DFAB}" destId="{F8279D57-2E93-40C4-B92D-E2873E0D5821}" srcOrd="4" destOrd="0" presId="urn:microsoft.com/office/officeart/2005/8/layout/gear1"/>
    <dgm:cxn modelId="{63214BCC-5B7B-4E3C-882D-41F030C1039D}" type="presParOf" srcId="{863AD993-3672-4362-9C56-6A1BCA00DFAB}" destId="{5B636276-C3A6-4878-B5A3-D8F763BF1338}" srcOrd="5" destOrd="0" presId="urn:microsoft.com/office/officeart/2005/8/layout/gear1"/>
    <dgm:cxn modelId="{0568A0AE-0DB9-43CC-8C6A-03C94606FA02}" type="presParOf" srcId="{863AD993-3672-4362-9C56-6A1BCA00DFAB}" destId="{C55AACEF-DD5A-4A6F-BFA8-DB6C80D47C85}" srcOrd="6" destOrd="0" presId="urn:microsoft.com/office/officeart/2005/8/layout/gear1"/>
    <dgm:cxn modelId="{A8EEE37E-BF87-48E1-BF4C-5F81F6F0544D}" type="presParOf" srcId="{863AD993-3672-4362-9C56-6A1BCA00DFAB}" destId="{E7232B03-9EB7-487C-9634-2C3990FF653E}" srcOrd="7" destOrd="0" presId="urn:microsoft.com/office/officeart/2005/8/layout/gear1"/>
    <dgm:cxn modelId="{EE039625-576D-4D9D-98B2-8F006914A11D}" type="presParOf" srcId="{863AD993-3672-4362-9C56-6A1BCA00DFAB}" destId="{2CF58083-1BB9-4851-BFE6-117B03806E22}" srcOrd="8" destOrd="0" presId="urn:microsoft.com/office/officeart/2005/8/layout/gear1"/>
    <dgm:cxn modelId="{B3DF39BB-FB36-4F4E-B7C1-637E1650CCCE}" type="presParOf" srcId="{863AD993-3672-4362-9C56-6A1BCA00DFAB}" destId="{0EE94B54-A24D-4510-A1D2-69E3792CE4F7}" srcOrd="9" destOrd="0" presId="urn:microsoft.com/office/officeart/2005/8/layout/gear1"/>
    <dgm:cxn modelId="{32220C85-A04E-4EDD-99D2-7581160C1292}" type="presParOf" srcId="{863AD993-3672-4362-9C56-6A1BCA00DFAB}" destId="{BBF2008C-5FDC-49DE-8260-D831F81BF664}" srcOrd="10" destOrd="0" presId="urn:microsoft.com/office/officeart/2005/8/layout/gear1"/>
    <dgm:cxn modelId="{40632C08-A134-47A5-874F-15F57961C760}" type="presParOf" srcId="{863AD993-3672-4362-9C56-6A1BCA00DFAB}" destId="{74A3D1D3-9D7F-4A6E-BA28-3B0E8FF049C9}" srcOrd="11" destOrd="0" presId="urn:microsoft.com/office/officeart/2005/8/layout/gear1"/>
    <dgm:cxn modelId="{4B1F7DD8-018B-4BDC-B9FD-E6D2E7DB22AF}" type="presParOf" srcId="{863AD993-3672-4362-9C56-6A1BCA00DFAB}" destId="{86D64EF6-C51B-41E0-BAC4-FB6104E25F68}"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x</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strike="noStrike" dirty="0">
              <a:latin typeface="VTC VictorianLint" panose="02000500020000020004" pitchFamily="2" charset="0"/>
            </a:rPr>
            <a:t>Y</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Compare</a:t>
          </a:r>
        </a:p>
        <a:p>
          <a:r>
            <a:rPr lang="en-US" strike="noStrike" dirty="0">
              <a:latin typeface="VTC VictorianLint" panose="02000500020000020004" pitchFamily="2" charset="0"/>
            </a:rPr>
            <a:t>Y</a:t>
          </a:r>
          <a:r>
            <a:rPr lang="en-US" dirty="0"/>
            <a:t> to Y</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DDDEB39-CD74-4DF9-82A1-032DC00D80DA}" type="doc">
      <dgm:prSet loTypeId="urn:microsoft.com/office/officeart/2005/8/layout/process1" loCatId="process" qsTypeId="urn:microsoft.com/office/officeart/2005/8/quickstyle/simple1" qsCatId="simple" csTypeId="urn:microsoft.com/office/officeart/2005/8/colors/accent1_2" csCatId="accent1" phldr="1"/>
      <dgm:spPr/>
    </dgm:pt>
    <dgm:pt modelId="{F6534C05-7226-4B9F-9075-432104F398A2}">
      <dgm:prSet phldrT="[Text]"/>
      <dgm:spPr/>
      <dgm:t>
        <a:bodyPr/>
        <a:lstStyle/>
        <a:p>
          <a:r>
            <a:rPr lang="en-US" dirty="0"/>
            <a:t>Features</a:t>
          </a:r>
        </a:p>
      </dgm:t>
    </dgm:pt>
    <dgm:pt modelId="{077BCD35-B9BE-431A-A023-6C7D4C6E4C67}" type="parTrans" cxnId="{0EF0C116-DFDD-485E-B73E-EFA1ED334948}">
      <dgm:prSet/>
      <dgm:spPr/>
      <dgm:t>
        <a:bodyPr/>
        <a:lstStyle/>
        <a:p>
          <a:endParaRPr lang="en-US"/>
        </a:p>
      </dgm:t>
    </dgm:pt>
    <dgm:pt modelId="{84B7A8B5-C59D-4169-8234-92AB28BE555C}" type="sibTrans" cxnId="{0EF0C116-DFDD-485E-B73E-EFA1ED334948}">
      <dgm:prSet/>
      <dgm:spPr/>
      <dgm:t>
        <a:bodyPr/>
        <a:lstStyle/>
        <a:p>
          <a:endParaRPr lang="en-US"/>
        </a:p>
      </dgm:t>
    </dgm:pt>
    <dgm:pt modelId="{22A0A84D-ACC6-4B12-8119-62E926DD7991}">
      <dgm:prSet phldrT="[Text]"/>
      <dgm:spPr/>
      <dgm:t>
        <a:bodyPr/>
        <a:lstStyle/>
        <a:p>
          <a:r>
            <a:rPr lang="en-US" dirty="0"/>
            <a:t>Model</a:t>
          </a:r>
        </a:p>
      </dgm:t>
    </dgm:pt>
    <dgm:pt modelId="{1BEF0A43-2D13-4F75-BEE1-A7FBD3BEE048}" type="parTrans" cxnId="{A4080711-C99D-4D82-B9D2-C6699F240F05}">
      <dgm:prSet/>
      <dgm:spPr/>
      <dgm:t>
        <a:bodyPr/>
        <a:lstStyle/>
        <a:p>
          <a:endParaRPr lang="en-US"/>
        </a:p>
      </dgm:t>
    </dgm:pt>
    <dgm:pt modelId="{E1431C8A-B097-4DA7-A599-49BC7415BC56}" type="sibTrans" cxnId="{A4080711-C99D-4D82-B9D2-C6699F240F05}">
      <dgm:prSet/>
      <dgm:spPr/>
      <dgm:t>
        <a:bodyPr/>
        <a:lstStyle/>
        <a:p>
          <a:endParaRPr lang="en-US"/>
        </a:p>
      </dgm:t>
    </dgm:pt>
    <dgm:pt modelId="{0187D040-DB84-428B-A94E-1C87EA497A5C}">
      <dgm:prSet phldrT="[Text]"/>
      <dgm:spPr/>
      <dgm:t>
        <a:bodyPr/>
        <a:lstStyle/>
        <a:p>
          <a:r>
            <a:rPr lang="en-US" dirty="0"/>
            <a:t>Output</a:t>
          </a:r>
        </a:p>
      </dgm:t>
    </dgm:pt>
    <dgm:pt modelId="{1F707769-0283-49E5-8735-4EDA2C51190D}" type="parTrans" cxnId="{9EF9D1AD-4EAE-4625-A6A0-14F613651208}">
      <dgm:prSet/>
      <dgm:spPr/>
      <dgm:t>
        <a:bodyPr/>
        <a:lstStyle/>
        <a:p>
          <a:endParaRPr lang="en-US"/>
        </a:p>
      </dgm:t>
    </dgm:pt>
    <dgm:pt modelId="{471DC0E9-D57F-431F-847D-A620D8037A1C}" type="sibTrans" cxnId="{9EF9D1AD-4EAE-4625-A6A0-14F613651208}">
      <dgm:prSet/>
      <dgm:spPr/>
      <dgm:t>
        <a:bodyPr/>
        <a:lstStyle/>
        <a:p>
          <a:endParaRPr lang="en-US"/>
        </a:p>
      </dgm:t>
    </dgm:pt>
    <dgm:pt modelId="{3948A160-B9E1-42F4-B168-94F7E556CE10}">
      <dgm:prSet/>
      <dgm:spPr/>
      <dgm:t>
        <a:bodyPr/>
        <a:lstStyle/>
        <a:p>
          <a:r>
            <a:rPr lang="en-US" dirty="0"/>
            <a:t>Loss</a:t>
          </a:r>
        </a:p>
      </dgm:t>
    </dgm:pt>
    <dgm:pt modelId="{29DC20BE-40C1-41F4-BA14-0BB0479BB501}" type="parTrans" cxnId="{E62A5E45-1711-455F-B374-94A227E92D33}">
      <dgm:prSet/>
      <dgm:spPr/>
      <dgm:t>
        <a:bodyPr/>
        <a:lstStyle/>
        <a:p>
          <a:endParaRPr lang="en-US"/>
        </a:p>
      </dgm:t>
    </dgm:pt>
    <dgm:pt modelId="{8A4F309F-5D57-47EE-80DC-1CF91199B083}" type="sibTrans" cxnId="{E62A5E45-1711-455F-B374-94A227E92D33}">
      <dgm:prSet/>
      <dgm:spPr/>
      <dgm:t>
        <a:bodyPr/>
        <a:lstStyle/>
        <a:p>
          <a:endParaRPr lang="en-US"/>
        </a:p>
      </dgm:t>
    </dgm:pt>
    <dgm:pt modelId="{3C7AE3BD-E3FC-406D-A67C-46C7E1BC7208}" type="pres">
      <dgm:prSet presAssocID="{1DDDEB39-CD74-4DF9-82A1-032DC00D80DA}" presName="Name0" presStyleCnt="0">
        <dgm:presLayoutVars>
          <dgm:dir/>
          <dgm:resizeHandles val="exact"/>
        </dgm:presLayoutVars>
      </dgm:prSet>
      <dgm:spPr/>
    </dgm:pt>
    <dgm:pt modelId="{FAAA4337-E25F-4769-965A-BCEC1473107B}" type="pres">
      <dgm:prSet presAssocID="{F6534C05-7226-4B9F-9075-432104F398A2}" presName="node" presStyleLbl="node1" presStyleIdx="0" presStyleCnt="4">
        <dgm:presLayoutVars>
          <dgm:bulletEnabled val="1"/>
        </dgm:presLayoutVars>
      </dgm:prSet>
      <dgm:spPr/>
    </dgm:pt>
    <dgm:pt modelId="{D4078E2C-E77B-46C8-AE5C-33F8281E42AE}" type="pres">
      <dgm:prSet presAssocID="{84B7A8B5-C59D-4169-8234-92AB28BE555C}" presName="sibTrans" presStyleLbl="sibTrans2D1" presStyleIdx="0" presStyleCnt="3"/>
      <dgm:spPr/>
    </dgm:pt>
    <dgm:pt modelId="{5C3F3B02-91A2-4C85-938F-3858436C0F4A}" type="pres">
      <dgm:prSet presAssocID="{84B7A8B5-C59D-4169-8234-92AB28BE555C}" presName="connectorText" presStyleLbl="sibTrans2D1" presStyleIdx="0" presStyleCnt="3"/>
      <dgm:spPr/>
    </dgm:pt>
    <dgm:pt modelId="{63D7CBEF-0B10-490B-BD60-F61FD3F09C85}" type="pres">
      <dgm:prSet presAssocID="{22A0A84D-ACC6-4B12-8119-62E926DD7991}" presName="node" presStyleLbl="node1" presStyleIdx="1" presStyleCnt="4">
        <dgm:presLayoutVars>
          <dgm:bulletEnabled val="1"/>
        </dgm:presLayoutVars>
      </dgm:prSet>
      <dgm:spPr/>
    </dgm:pt>
    <dgm:pt modelId="{ED86B3B0-5FA1-4362-812C-97A25AEBC71C}" type="pres">
      <dgm:prSet presAssocID="{E1431C8A-B097-4DA7-A599-49BC7415BC56}" presName="sibTrans" presStyleLbl="sibTrans2D1" presStyleIdx="1" presStyleCnt="3"/>
      <dgm:spPr/>
    </dgm:pt>
    <dgm:pt modelId="{4081A163-EA37-43FB-988B-A00F494EC22A}" type="pres">
      <dgm:prSet presAssocID="{E1431C8A-B097-4DA7-A599-49BC7415BC56}" presName="connectorText" presStyleLbl="sibTrans2D1" presStyleIdx="1" presStyleCnt="3"/>
      <dgm:spPr/>
    </dgm:pt>
    <dgm:pt modelId="{79C66157-58C7-477D-999E-D6E13E08749F}" type="pres">
      <dgm:prSet presAssocID="{0187D040-DB84-428B-A94E-1C87EA497A5C}" presName="node" presStyleLbl="node1" presStyleIdx="2" presStyleCnt="4">
        <dgm:presLayoutVars>
          <dgm:bulletEnabled val="1"/>
        </dgm:presLayoutVars>
      </dgm:prSet>
      <dgm:spPr/>
    </dgm:pt>
    <dgm:pt modelId="{B0FD2DB9-F2E6-4D62-97CF-729DBFD162CC}" type="pres">
      <dgm:prSet presAssocID="{471DC0E9-D57F-431F-847D-A620D8037A1C}" presName="sibTrans" presStyleLbl="sibTrans2D1" presStyleIdx="2" presStyleCnt="3"/>
      <dgm:spPr/>
    </dgm:pt>
    <dgm:pt modelId="{C92EFE1F-B986-4045-BF81-710C944EDCC0}" type="pres">
      <dgm:prSet presAssocID="{471DC0E9-D57F-431F-847D-A620D8037A1C}" presName="connectorText" presStyleLbl="sibTrans2D1" presStyleIdx="2" presStyleCnt="3"/>
      <dgm:spPr/>
    </dgm:pt>
    <dgm:pt modelId="{2D681E52-F1C6-4EF2-8EC0-2E88871F8ECC}" type="pres">
      <dgm:prSet presAssocID="{3948A160-B9E1-42F4-B168-94F7E556CE10}" presName="node" presStyleLbl="node1" presStyleIdx="3" presStyleCnt="4">
        <dgm:presLayoutVars>
          <dgm:bulletEnabled val="1"/>
        </dgm:presLayoutVars>
      </dgm:prSet>
      <dgm:spPr/>
    </dgm:pt>
  </dgm:ptLst>
  <dgm:cxnLst>
    <dgm:cxn modelId="{7D4BC494-8E6D-4F97-B334-DE76C1F29EDA}" type="presOf" srcId="{471DC0E9-D57F-431F-847D-A620D8037A1C}" destId="{B0FD2DB9-F2E6-4D62-97CF-729DBFD162CC}" srcOrd="0" destOrd="0" presId="urn:microsoft.com/office/officeart/2005/8/layout/process1"/>
    <dgm:cxn modelId="{DB24782C-4374-4A23-9C10-7D17835E7AE8}" type="presOf" srcId="{84B7A8B5-C59D-4169-8234-92AB28BE555C}" destId="{D4078E2C-E77B-46C8-AE5C-33F8281E42AE}" srcOrd="0" destOrd="0" presId="urn:microsoft.com/office/officeart/2005/8/layout/process1"/>
    <dgm:cxn modelId="{9EF9D1AD-4EAE-4625-A6A0-14F613651208}" srcId="{1DDDEB39-CD74-4DF9-82A1-032DC00D80DA}" destId="{0187D040-DB84-428B-A94E-1C87EA497A5C}" srcOrd="2" destOrd="0" parTransId="{1F707769-0283-49E5-8735-4EDA2C51190D}" sibTransId="{471DC0E9-D57F-431F-847D-A620D8037A1C}"/>
    <dgm:cxn modelId="{1F9B3883-1164-4920-AFC4-409C507C39DF}" type="presOf" srcId="{3948A160-B9E1-42F4-B168-94F7E556CE10}" destId="{2D681E52-F1C6-4EF2-8EC0-2E88871F8ECC}" srcOrd="0" destOrd="0" presId="urn:microsoft.com/office/officeart/2005/8/layout/process1"/>
    <dgm:cxn modelId="{59FCBC80-6EA8-4104-9A18-B69570A28B1F}" type="presOf" srcId="{0187D040-DB84-428B-A94E-1C87EA497A5C}" destId="{79C66157-58C7-477D-999E-D6E13E08749F}" srcOrd="0" destOrd="0" presId="urn:microsoft.com/office/officeart/2005/8/layout/process1"/>
    <dgm:cxn modelId="{0EF0C116-DFDD-485E-B73E-EFA1ED334948}" srcId="{1DDDEB39-CD74-4DF9-82A1-032DC00D80DA}" destId="{F6534C05-7226-4B9F-9075-432104F398A2}" srcOrd="0" destOrd="0" parTransId="{077BCD35-B9BE-431A-A023-6C7D4C6E4C67}" sibTransId="{84B7A8B5-C59D-4169-8234-92AB28BE555C}"/>
    <dgm:cxn modelId="{A4080711-C99D-4D82-B9D2-C6699F240F05}" srcId="{1DDDEB39-CD74-4DF9-82A1-032DC00D80DA}" destId="{22A0A84D-ACC6-4B12-8119-62E926DD7991}" srcOrd="1" destOrd="0" parTransId="{1BEF0A43-2D13-4F75-BEE1-A7FBD3BEE048}" sibTransId="{E1431C8A-B097-4DA7-A599-49BC7415BC56}"/>
    <dgm:cxn modelId="{E62A5E45-1711-455F-B374-94A227E92D33}" srcId="{1DDDEB39-CD74-4DF9-82A1-032DC00D80DA}" destId="{3948A160-B9E1-42F4-B168-94F7E556CE10}" srcOrd="3" destOrd="0" parTransId="{29DC20BE-40C1-41F4-BA14-0BB0479BB501}" sibTransId="{8A4F309F-5D57-47EE-80DC-1CF91199B083}"/>
    <dgm:cxn modelId="{1C5BD832-AE75-4C51-9223-B5D3E9039750}" type="presOf" srcId="{84B7A8B5-C59D-4169-8234-92AB28BE555C}" destId="{5C3F3B02-91A2-4C85-938F-3858436C0F4A}" srcOrd="1" destOrd="0" presId="urn:microsoft.com/office/officeart/2005/8/layout/process1"/>
    <dgm:cxn modelId="{0EF4C71A-4D68-4924-9270-97A7F0AB8F53}" type="presOf" srcId="{471DC0E9-D57F-431F-847D-A620D8037A1C}" destId="{C92EFE1F-B986-4045-BF81-710C944EDCC0}" srcOrd="1" destOrd="0" presId="urn:microsoft.com/office/officeart/2005/8/layout/process1"/>
    <dgm:cxn modelId="{8303CE5E-B622-48F7-A571-3855F567DF89}" type="presOf" srcId="{22A0A84D-ACC6-4B12-8119-62E926DD7991}" destId="{63D7CBEF-0B10-490B-BD60-F61FD3F09C85}" srcOrd="0" destOrd="0" presId="urn:microsoft.com/office/officeart/2005/8/layout/process1"/>
    <dgm:cxn modelId="{969DC7B4-D4AD-42DF-BDC7-2C0082E43421}" type="presOf" srcId="{E1431C8A-B097-4DA7-A599-49BC7415BC56}" destId="{ED86B3B0-5FA1-4362-812C-97A25AEBC71C}" srcOrd="0" destOrd="0" presId="urn:microsoft.com/office/officeart/2005/8/layout/process1"/>
    <dgm:cxn modelId="{EFE75548-11A0-4FFE-B2A2-E796D27BCEDB}" type="presOf" srcId="{F6534C05-7226-4B9F-9075-432104F398A2}" destId="{FAAA4337-E25F-4769-965A-BCEC1473107B}" srcOrd="0" destOrd="0" presId="urn:microsoft.com/office/officeart/2005/8/layout/process1"/>
    <dgm:cxn modelId="{210F88D3-0583-43D1-9299-E547859F4B4D}" type="presOf" srcId="{1DDDEB39-CD74-4DF9-82A1-032DC00D80DA}" destId="{3C7AE3BD-E3FC-406D-A67C-46C7E1BC7208}" srcOrd="0" destOrd="0" presId="urn:microsoft.com/office/officeart/2005/8/layout/process1"/>
    <dgm:cxn modelId="{142D58C3-7C00-4DB9-96B4-678F0C346DA7}" type="presOf" srcId="{E1431C8A-B097-4DA7-A599-49BC7415BC56}" destId="{4081A163-EA37-43FB-988B-A00F494EC22A}" srcOrd="1" destOrd="0" presId="urn:microsoft.com/office/officeart/2005/8/layout/process1"/>
    <dgm:cxn modelId="{87920805-9A6A-4C92-A039-15B2DD6FD309}" type="presParOf" srcId="{3C7AE3BD-E3FC-406D-A67C-46C7E1BC7208}" destId="{FAAA4337-E25F-4769-965A-BCEC1473107B}" srcOrd="0" destOrd="0" presId="urn:microsoft.com/office/officeart/2005/8/layout/process1"/>
    <dgm:cxn modelId="{1D518381-9801-4820-8E11-3DC7C69FCC57}" type="presParOf" srcId="{3C7AE3BD-E3FC-406D-A67C-46C7E1BC7208}" destId="{D4078E2C-E77B-46C8-AE5C-33F8281E42AE}" srcOrd="1" destOrd="0" presId="urn:microsoft.com/office/officeart/2005/8/layout/process1"/>
    <dgm:cxn modelId="{EB2BB4CB-9232-4305-B472-6C9274F72083}" type="presParOf" srcId="{D4078E2C-E77B-46C8-AE5C-33F8281E42AE}" destId="{5C3F3B02-91A2-4C85-938F-3858436C0F4A}" srcOrd="0" destOrd="0" presId="urn:microsoft.com/office/officeart/2005/8/layout/process1"/>
    <dgm:cxn modelId="{DF58C4C4-F3AB-42DC-9032-65BFCCCD7FE2}" type="presParOf" srcId="{3C7AE3BD-E3FC-406D-A67C-46C7E1BC7208}" destId="{63D7CBEF-0B10-490B-BD60-F61FD3F09C85}" srcOrd="2" destOrd="0" presId="urn:microsoft.com/office/officeart/2005/8/layout/process1"/>
    <dgm:cxn modelId="{EE684C7D-8054-4912-84FB-EA6F8D13289E}" type="presParOf" srcId="{3C7AE3BD-E3FC-406D-A67C-46C7E1BC7208}" destId="{ED86B3B0-5FA1-4362-812C-97A25AEBC71C}" srcOrd="3" destOrd="0" presId="urn:microsoft.com/office/officeart/2005/8/layout/process1"/>
    <dgm:cxn modelId="{AA76B137-1161-474A-8F5B-BC65A95CD6D5}" type="presParOf" srcId="{ED86B3B0-5FA1-4362-812C-97A25AEBC71C}" destId="{4081A163-EA37-43FB-988B-A00F494EC22A}" srcOrd="0" destOrd="0" presId="urn:microsoft.com/office/officeart/2005/8/layout/process1"/>
    <dgm:cxn modelId="{9A70361D-F2D7-4ACE-8CD6-6B110E261328}" type="presParOf" srcId="{3C7AE3BD-E3FC-406D-A67C-46C7E1BC7208}" destId="{79C66157-58C7-477D-999E-D6E13E08749F}" srcOrd="4" destOrd="0" presId="urn:microsoft.com/office/officeart/2005/8/layout/process1"/>
    <dgm:cxn modelId="{EC2AC7FD-460A-4AE7-848F-0E171562F494}" type="presParOf" srcId="{3C7AE3BD-E3FC-406D-A67C-46C7E1BC7208}" destId="{B0FD2DB9-F2E6-4D62-97CF-729DBFD162CC}" srcOrd="5" destOrd="0" presId="urn:microsoft.com/office/officeart/2005/8/layout/process1"/>
    <dgm:cxn modelId="{E94EEDC9-1743-4BC3-9621-1C8149D2D576}" type="presParOf" srcId="{B0FD2DB9-F2E6-4D62-97CF-729DBFD162CC}" destId="{C92EFE1F-B986-4045-BF81-710C944EDCC0}" srcOrd="0" destOrd="0" presId="urn:microsoft.com/office/officeart/2005/8/layout/process1"/>
    <dgm:cxn modelId="{340FC895-547D-4445-A467-0858BCB91E6D}" type="presParOf" srcId="{3C7AE3BD-E3FC-406D-A67C-46C7E1BC7208}" destId="{2D681E52-F1C6-4EF2-8EC0-2E88871F8ECC}"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Features</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Loss</a:t>
          </a:r>
        </a:p>
      </dsp:txBody>
      <dsp:txXfrm>
        <a:off x="6590168" y="2268266"/>
        <a:ext cx="1506815" cy="882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45807-0EB7-4E02-871D-81584A3A135D}">
      <dsp:nvSpPr>
        <dsp:cNvPr id="0" name=""/>
        <dsp:cNvSpPr/>
      </dsp:nvSpPr>
      <dsp:spPr>
        <a:xfrm>
          <a:off x="1104138" y="1718903"/>
          <a:ext cx="1349502" cy="1349502"/>
        </a:xfrm>
        <a:prstGeom prst="gear9">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parameter</a:t>
          </a:r>
        </a:p>
      </dsp:txBody>
      <dsp:txXfrm>
        <a:off x="1375448" y="2035017"/>
        <a:ext cx="806882" cy="693672"/>
      </dsp:txXfrm>
    </dsp:sp>
    <dsp:sp modelId="{1FE15C98-AFAF-4553-98B9-25FBD3A5A63E}">
      <dsp:nvSpPr>
        <dsp:cNvPr id="0" name=""/>
        <dsp:cNvSpPr/>
      </dsp:nvSpPr>
      <dsp:spPr>
        <a:xfrm>
          <a:off x="318973" y="1399929"/>
          <a:ext cx="981456" cy="981456"/>
        </a:xfrm>
        <a:prstGeom prst="gear6">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t>parameter</a:t>
          </a:r>
        </a:p>
      </dsp:txBody>
      <dsp:txXfrm>
        <a:off x="566058" y="1648507"/>
        <a:ext cx="487286" cy="484300"/>
      </dsp:txXfrm>
    </dsp:sp>
    <dsp:sp modelId="{C55AACEF-DD5A-4A6F-BFA8-DB6C80D47C85}">
      <dsp:nvSpPr>
        <dsp:cNvPr id="0" name=""/>
        <dsp:cNvSpPr/>
      </dsp:nvSpPr>
      <dsp:spPr>
        <a:xfrm rot="20700000">
          <a:off x="868688" y="722825"/>
          <a:ext cx="961626" cy="961626"/>
        </a:xfrm>
        <a:prstGeom prst="gear6">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t>parameter</a:t>
          </a:r>
        </a:p>
      </dsp:txBody>
      <dsp:txXfrm rot="-20700000">
        <a:off x="1079601" y="933738"/>
        <a:ext cx="539800" cy="539800"/>
      </dsp:txXfrm>
    </dsp:sp>
    <dsp:sp modelId="{BBF2008C-5FDC-49DE-8260-D831F81BF664}">
      <dsp:nvSpPr>
        <dsp:cNvPr id="0" name=""/>
        <dsp:cNvSpPr/>
      </dsp:nvSpPr>
      <dsp:spPr>
        <a:xfrm>
          <a:off x="982383" y="1525286"/>
          <a:ext cx="1727362" cy="1727362"/>
        </a:xfrm>
        <a:prstGeom prst="circularArrow">
          <a:avLst>
            <a:gd name="adj1" fmla="val 4687"/>
            <a:gd name="adj2" fmla="val 299029"/>
            <a:gd name="adj3" fmla="val 2451889"/>
            <a:gd name="adj4" fmla="val 16007430"/>
            <a:gd name="adj5" fmla="val 5469"/>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A3D1D3-9D7F-4A6E-BA28-3B0E8FF049C9}">
      <dsp:nvSpPr>
        <dsp:cNvPr id="0" name=""/>
        <dsp:cNvSpPr/>
      </dsp:nvSpPr>
      <dsp:spPr>
        <a:xfrm>
          <a:off x="145159" y="1190240"/>
          <a:ext cx="1255036" cy="1255036"/>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6D64EF6-C51B-41E0-BAC4-FB6104E25F68}">
      <dsp:nvSpPr>
        <dsp:cNvPr id="0" name=""/>
        <dsp:cNvSpPr/>
      </dsp:nvSpPr>
      <dsp:spPr>
        <a:xfrm>
          <a:off x="646254" y="519663"/>
          <a:ext cx="1353182" cy="1353182"/>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x</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strike="noStrike" kern="1200" dirty="0">
              <a:latin typeface="VTC VictorianLint" panose="02000500020000020004" pitchFamily="2" charset="0"/>
            </a:rPr>
            <a:t>Y</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Compare</a:t>
          </a:r>
        </a:p>
        <a:p>
          <a:pPr marL="0" lvl="0" indent="0" algn="ctr" defTabSz="933450">
            <a:lnSpc>
              <a:spcPct val="90000"/>
            </a:lnSpc>
            <a:spcBef>
              <a:spcPct val="0"/>
            </a:spcBef>
            <a:spcAft>
              <a:spcPct val="35000"/>
            </a:spcAft>
            <a:buNone/>
          </a:pPr>
          <a:r>
            <a:rPr lang="en-US" sz="2100" strike="noStrike" kern="1200" dirty="0">
              <a:latin typeface="VTC VictorianLint" panose="02000500020000020004" pitchFamily="2" charset="0"/>
            </a:rPr>
            <a:t>Y</a:t>
          </a:r>
          <a:r>
            <a:rPr lang="en-US" sz="2100" kern="1200" dirty="0"/>
            <a:t> to Y</a:t>
          </a:r>
        </a:p>
      </dsp:txBody>
      <dsp:txXfrm>
        <a:off x="6590168" y="2268266"/>
        <a:ext cx="1506815" cy="882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AA4337-E25F-4769-965A-BCEC1473107B}">
      <dsp:nvSpPr>
        <dsp:cNvPr id="0" name=""/>
        <dsp:cNvSpPr/>
      </dsp:nvSpPr>
      <dsp:spPr>
        <a:xfrm>
          <a:off x="3571"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Features</a:t>
          </a:r>
        </a:p>
      </dsp:txBody>
      <dsp:txXfrm>
        <a:off x="31015" y="2268266"/>
        <a:ext cx="1506815" cy="882133"/>
      </dsp:txXfrm>
    </dsp:sp>
    <dsp:sp modelId="{D4078E2C-E77B-46C8-AE5C-33F8281E42AE}">
      <dsp:nvSpPr>
        <dsp:cNvPr id="0" name=""/>
        <dsp:cNvSpPr/>
      </dsp:nvSpPr>
      <dsp:spPr>
        <a:xfrm>
          <a:off x="1721445"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2593142"/>
        <a:ext cx="231757" cy="232382"/>
      </dsp:txXfrm>
    </dsp:sp>
    <dsp:sp modelId="{63D7CBEF-0B10-490B-BD60-F61FD3F09C85}">
      <dsp:nvSpPr>
        <dsp:cNvPr id="0" name=""/>
        <dsp:cNvSpPr/>
      </dsp:nvSpPr>
      <dsp:spPr>
        <a:xfrm>
          <a:off x="2189956"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a:off x="2217400" y="2268266"/>
        <a:ext cx="1506815" cy="882133"/>
      </dsp:txXfrm>
    </dsp:sp>
    <dsp:sp modelId="{ED86B3B0-5FA1-4362-812C-97A25AEBC71C}">
      <dsp:nvSpPr>
        <dsp:cNvPr id="0" name=""/>
        <dsp:cNvSpPr/>
      </dsp:nvSpPr>
      <dsp:spPr>
        <a:xfrm>
          <a:off x="3907829"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2593142"/>
        <a:ext cx="231757" cy="232382"/>
      </dsp:txXfrm>
    </dsp:sp>
    <dsp:sp modelId="{79C66157-58C7-477D-999E-D6E13E08749F}">
      <dsp:nvSpPr>
        <dsp:cNvPr id="0" name=""/>
        <dsp:cNvSpPr/>
      </dsp:nvSpPr>
      <dsp:spPr>
        <a:xfrm>
          <a:off x="4376340"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p>
      </dsp:txBody>
      <dsp:txXfrm>
        <a:off x="4403784" y="2268266"/>
        <a:ext cx="1506815" cy="882133"/>
      </dsp:txXfrm>
    </dsp:sp>
    <dsp:sp modelId="{B0FD2DB9-F2E6-4D62-97CF-729DBFD162CC}">
      <dsp:nvSpPr>
        <dsp:cNvPr id="0" name=""/>
        <dsp:cNvSpPr/>
      </dsp:nvSpPr>
      <dsp:spPr>
        <a:xfrm>
          <a:off x="6094214" y="2515682"/>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2593142"/>
        <a:ext cx="231757" cy="232382"/>
      </dsp:txXfrm>
    </dsp:sp>
    <dsp:sp modelId="{2D681E52-F1C6-4EF2-8EC0-2E88871F8ECC}">
      <dsp:nvSpPr>
        <dsp:cNvPr id="0" name=""/>
        <dsp:cNvSpPr/>
      </dsp:nvSpPr>
      <dsp:spPr>
        <a:xfrm>
          <a:off x="6562724" y="2240822"/>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Loss</a:t>
          </a:r>
        </a:p>
      </dsp:txBody>
      <dsp:txXfrm>
        <a:off x="6590168" y="2268266"/>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50245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192443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542682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119200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0F9A5C-1441-486E-9C03-F12FDE2E90CA}" type="datetimeFigureOut">
              <a:rPr lang="en-US" smtClean="0"/>
              <a:t>10/25/2019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4046327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3344607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0F9A5C-1441-486E-9C03-F12FDE2E90CA}" type="datetimeFigureOut">
              <a:rPr lang="en-US" smtClean="0"/>
              <a:t>10/25/2019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910042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0F9A5C-1441-486E-9C03-F12FDE2E90CA}" type="datetimeFigureOut">
              <a:rPr lang="en-US" smtClean="0"/>
              <a:t>10/25/2019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1989615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0F9A5C-1441-486E-9C03-F12FDE2E90CA}" type="datetimeFigureOut">
              <a:rPr lang="en-US" smtClean="0"/>
              <a:t>10/25/2019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3741503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2543282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0F9A5C-1441-486E-9C03-F12FDE2E90CA}" type="datetimeFigureOut">
              <a:rPr lang="en-US" smtClean="0"/>
              <a:t>10/25/2019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ACB1FE-7D02-4D94-8438-91DCAA82548E}" type="slidenum">
              <a:rPr lang="en-US" smtClean="0"/>
              <a:t>‹#›</a:t>
            </a:fld>
            <a:endParaRPr lang="en-US"/>
          </a:p>
        </p:txBody>
      </p:sp>
    </p:spTree>
    <p:extLst>
      <p:ext uri="{BB962C8B-B14F-4D97-AF65-F5344CB8AC3E}">
        <p14:creationId xmlns:p14="http://schemas.microsoft.com/office/powerpoint/2010/main" val="3108742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0F9A5C-1441-486E-9C03-F12FDE2E90CA}" type="datetimeFigureOut">
              <a:rPr lang="en-US" smtClean="0"/>
              <a:t>10/25/2019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ACB1FE-7D02-4D94-8438-91DCAA82548E}" type="slidenum">
              <a:rPr lang="en-US" smtClean="0"/>
              <a:t>‹#›</a:t>
            </a:fld>
            <a:endParaRPr lang="en-US"/>
          </a:p>
        </p:txBody>
      </p:sp>
    </p:spTree>
    <p:extLst>
      <p:ext uri="{BB962C8B-B14F-4D97-AF65-F5344CB8AC3E}">
        <p14:creationId xmlns:p14="http://schemas.microsoft.com/office/powerpoint/2010/main" val="411527622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creativecommons.org/licenses/by-nc-sa/4.0/" TargetMode="External"/><Relationship Id="rId2" Type="http://schemas.openxmlformats.org/officeDocument/2006/relationships/hyperlink" Target="https://ocw.mit.edu/courses/electrical-engineering-and-computer-science/6-0002-introduction-to-computational-thinking-and-data-science-fall-2016" TargetMode="External"/><Relationship Id="rId1" Type="http://schemas.openxmlformats.org/officeDocument/2006/relationships/slideLayout" Target="../slideLayouts/slideLayout2.xml"/><Relationship Id="rId4" Type="http://schemas.openxmlformats.org/officeDocument/2006/relationships/hyperlink" Target="http://www.youtube.com/watch?v=mpi0qsp3v_w"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2197" y="2423219"/>
            <a:ext cx="9440034" cy="1789586"/>
          </a:xfrm>
          <a:noFill/>
          <a:effectLst>
            <a:outerShdw dist="38100" dir="5400000" algn="t" rotWithShape="0">
              <a:prstClr val="black">
                <a:alpha val="91000"/>
              </a:prstClr>
            </a:outerShdw>
            <a:softEdge rad="635000"/>
          </a:effectLst>
        </p:spPr>
        <p:txBody>
          <a:bodyPr/>
          <a:lstStyle/>
          <a:p>
            <a:r>
              <a:rPr lang="en-US" dirty="0">
                <a:ln w="0"/>
                <a:solidFill>
                  <a:schemeClr val="tx1"/>
                </a:solidFill>
                <a:effectLst>
                  <a:outerShdw blurRad="38100" dist="38100" dir="2700000" algn="tl">
                    <a:srgbClr val="000000">
                      <a:alpha val="43137"/>
                    </a:srgbClr>
                  </a:outerShdw>
                </a:effectLst>
              </a:rPr>
              <a:t>Introduction to Machine Learning and Deep Leaning</a:t>
            </a:r>
          </a:p>
        </p:txBody>
      </p:sp>
    </p:spTree>
    <p:extLst>
      <p:ext uri="{BB962C8B-B14F-4D97-AF65-F5344CB8AC3E}">
        <p14:creationId xmlns:p14="http://schemas.microsoft.com/office/powerpoint/2010/main" val="294364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2032000" y="604911"/>
            <a:ext cx="8294624" cy="5533422"/>
            <a:chOff x="2032000" y="604911"/>
            <a:chExt cx="8294624" cy="5533422"/>
          </a:xfrm>
        </p:grpSpPr>
        <p:graphicFrame>
          <p:nvGraphicFramePr>
            <p:cNvPr id="7" name="Diagram 6"/>
            <p:cNvGraphicFramePr/>
            <p:nvPr>
              <p:extLst>
                <p:ext uri="{D42A27DB-BD31-4B8C-83A1-F6EECF244321}">
                  <p14:modId xmlns:p14="http://schemas.microsoft.com/office/powerpoint/2010/main" val="3720066869"/>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p:cNvSpPr/>
            <p:nvPr/>
          </p:nvSpPr>
          <p:spPr>
            <a:xfrm>
              <a:off x="4093699" y="604911"/>
              <a:ext cx="1758461"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cxnSp>
          <p:nvCxnSpPr>
            <p:cNvPr id="12" name="Connector: Curved 11"/>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427637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Concept of Parametrized Model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33089564"/>
              </p:ext>
            </p:extLst>
          </p:nvPr>
        </p:nvGraphicFramePr>
        <p:xfrm>
          <a:off x="4186311" y="1690688"/>
          <a:ext cx="2453640" cy="3683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4186311" y="1842868"/>
            <a:ext cx="3002280" cy="3530990"/>
          </a:xfrm>
          <a:prstGeom prst="rect">
            <a:avLst/>
          </a:prstGeom>
          <a:noFill/>
          <a:ln w="571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t"/>
          <a:lstStyle/>
          <a:p>
            <a:pPr algn="ctr"/>
            <a:r>
              <a:rPr lang="en-US" dirty="0"/>
              <a:t>Model</a:t>
            </a:r>
          </a:p>
        </p:txBody>
      </p:sp>
    </p:spTree>
    <p:extLst>
      <p:ext uri="{BB962C8B-B14F-4D97-AF65-F5344CB8AC3E}">
        <p14:creationId xmlns:p14="http://schemas.microsoft.com/office/powerpoint/2010/main" val="344378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a:t>
            </a:r>
          </a:p>
        </p:txBody>
      </p:sp>
      <p:sp>
        <p:nvSpPr>
          <p:cNvPr id="3" name="Content Placeholder 2"/>
          <p:cNvSpPr>
            <a:spLocks noGrp="1"/>
          </p:cNvSpPr>
          <p:nvPr>
            <p:ph idx="1"/>
          </p:nvPr>
        </p:nvSpPr>
        <p:spPr/>
        <p:txBody>
          <a:bodyPr/>
          <a:lstStyle/>
          <a:p>
            <a:r>
              <a:rPr lang="en-US" dirty="0"/>
              <a:t>You need to have X and the True Y: </a:t>
            </a:r>
          </a:p>
          <a:p>
            <a:r>
              <a:rPr lang="en-US" dirty="0"/>
              <a:t>Start with initial model (random parameters).</a:t>
            </a:r>
          </a:p>
          <a:p>
            <a:r>
              <a:rPr lang="en-US" dirty="0"/>
              <a:t>Feed X into the model , and Compute predicted Y. </a:t>
            </a:r>
          </a:p>
          <a:p>
            <a:r>
              <a:rPr lang="en-US" dirty="0"/>
              <a:t>Compare predicted Y to True Y. </a:t>
            </a:r>
          </a:p>
          <a:p>
            <a:r>
              <a:rPr lang="en-US" dirty="0"/>
              <a:t>From the result of the comparison “modify” the model such that the next time you feed X into the model, the result will be more similar to True Y.  </a:t>
            </a:r>
          </a:p>
        </p:txBody>
      </p:sp>
    </p:spTree>
    <p:extLst>
      <p:ext uri="{BB962C8B-B14F-4D97-AF65-F5344CB8AC3E}">
        <p14:creationId xmlns:p14="http://schemas.microsoft.com/office/powerpoint/2010/main" val="12056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032000" y="604911"/>
            <a:ext cx="8294624" cy="5533422"/>
            <a:chOff x="2032000" y="604911"/>
            <a:chExt cx="8294624" cy="5533422"/>
          </a:xfrm>
        </p:grpSpPr>
        <p:graphicFrame>
          <p:nvGraphicFramePr>
            <p:cNvPr id="3" name="Diagram 2"/>
            <p:cNvGraphicFramePr/>
            <p:nvPr>
              <p:extLst>
                <p:ext uri="{D42A27DB-BD31-4B8C-83A1-F6EECF244321}">
                  <p14:modId xmlns:p14="http://schemas.microsoft.com/office/powerpoint/2010/main" val="204019202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Rounded Corners 3"/>
            <p:cNvSpPr/>
            <p:nvPr/>
          </p:nvSpPr>
          <p:spPr>
            <a:xfrm>
              <a:off x="4093699" y="604911"/>
              <a:ext cx="1758461"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cxnSp>
          <p:nvCxnSpPr>
            <p:cNvPr id="5" name="Connector: Curved 4"/>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334815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are the features? Why are they important ?</a:t>
            </a:r>
          </a:p>
        </p:txBody>
      </p:sp>
      <p:sp>
        <p:nvSpPr>
          <p:cNvPr id="3" name="Content Placeholder 2"/>
          <p:cNvSpPr>
            <a:spLocks noGrp="1"/>
          </p:cNvSpPr>
          <p:nvPr>
            <p:ph idx="1"/>
          </p:nvPr>
        </p:nvSpPr>
        <p:spPr/>
        <p:txBody>
          <a:bodyPr/>
          <a:lstStyle/>
          <a:p>
            <a:r>
              <a:rPr lang="en-US" dirty="0"/>
              <a:t>Back to modelling ? How do we get features ? </a:t>
            </a:r>
          </a:p>
          <a:p>
            <a:endParaRPr lang="en-US" dirty="0"/>
          </a:p>
        </p:txBody>
      </p:sp>
    </p:spTree>
    <p:extLst>
      <p:ext uri="{BB962C8B-B14F-4D97-AF65-F5344CB8AC3E}">
        <p14:creationId xmlns:p14="http://schemas.microsoft.com/office/powerpoint/2010/main" val="4114789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Introduction to Deep Learning</a:t>
            </a:r>
          </a:p>
        </p:txBody>
      </p:sp>
      <p:sp>
        <p:nvSpPr>
          <p:cNvPr id="3" name="Content Placeholder 2"/>
          <p:cNvSpPr>
            <a:spLocks noGrp="1"/>
          </p:cNvSpPr>
          <p:nvPr>
            <p:ph idx="1"/>
          </p:nvPr>
        </p:nvSpPr>
        <p:spPr/>
        <p:txBody>
          <a:bodyPr/>
          <a:lstStyle/>
          <a:p>
            <a:r>
              <a:rPr lang="en-US" dirty="0"/>
              <a:t>In a nutshell: </a:t>
            </a:r>
          </a:p>
          <a:p>
            <a:endParaRPr lang="en-US" dirty="0"/>
          </a:p>
          <a:p>
            <a:r>
              <a:rPr lang="en-US" dirty="0"/>
              <a:t>Instead of taking “ready to use” features. Let’s learn how to extract the features (i.e. learnable feature extraction). </a:t>
            </a:r>
          </a:p>
          <a:p>
            <a:r>
              <a:rPr lang="en-US" dirty="0"/>
              <a:t>In practice this is done with Deep Neural networks (more layers + some clever tricks !!). </a:t>
            </a:r>
          </a:p>
        </p:txBody>
      </p:sp>
    </p:spTree>
    <p:extLst>
      <p:ext uri="{BB962C8B-B14F-4D97-AF65-F5344CB8AC3E}">
        <p14:creationId xmlns:p14="http://schemas.microsoft.com/office/powerpoint/2010/main" val="172026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133601" y="1177935"/>
            <a:ext cx="8461247" cy="5533422"/>
            <a:chOff x="1865377" y="604911"/>
            <a:chExt cx="8461247" cy="5533422"/>
          </a:xfrm>
        </p:grpSpPr>
        <p:grpSp>
          <p:nvGrpSpPr>
            <p:cNvPr id="2" name="Group 1"/>
            <p:cNvGrpSpPr/>
            <p:nvPr/>
          </p:nvGrpSpPr>
          <p:grpSpPr>
            <a:xfrm>
              <a:off x="1865377" y="604911"/>
              <a:ext cx="8294623" cy="5533422"/>
              <a:chOff x="1865377" y="604911"/>
              <a:chExt cx="8294623" cy="5533422"/>
            </a:xfrm>
          </p:grpSpPr>
          <p:graphicFrame>
            <p:nvGraphicFramePr>
              <p:cNvPr id="7" name="Diagram 6"/>
              <p:cNvGraphicFramePr/>
              <p:nvPr>
                <p:extLst>
                  <p:ext uri="{D42A27DB-BD31-4B8C-83A1-F6EECF244321}">
                    <p14:modId xmlns:p14="http://schemas.microsoft.com/office/powerpoint/2010/main" val="17423686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Rounded Corners 9"/>
              <p:cNvSpPr/>
              <p:nvPr/>
            </p:nvSpPr>
            <p:spPr>
              <a:xfrm>
                <a:off x="1865377" y="604911"/>
                <a:ext cx="3986784" cy="5533422"/>
              </a:xfrm>
              <a:prstGeom prst="roundRect">
                <a:avLst/>
              </a:prstGeom>
              <a:noFill/>
              <a:ln w="698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solidFill>
                      <a:schemeClr val="tx1"/>
                    </a:solidFill>
                  </a:rPr>
                  <a:t>Optimization</a:t>
                </a:r>
              </a:p>
            </p:txBody>
          </p:sp>
        </p:grpSp>
        <p:cxnSp>
          <p:nvCxnSpPr>
            <p:cNvPr id="12" name="Connector: Curved 11"/>
            <p:cNvCxnSpPr/>
            <p:nvPr/>
          </p:nvCxnSpPr>
          <p:spPr>
            <a:xfrm rot="10800000">
              <a:off x="5961888" y="1377696"/>
              <a:ext cx="4364736" cy="2072640"/>
            </a:xfrm>
            <a:prstGeom prst="curvedConnector3">
              <a:avLst>
                <a:gd name="adj1" fmla="val -27095"/>
              </a:avLst>
            </a:prstGeom>
            <a:ln>
              <a:tailEnd type="triangle"/>
            </a:ln>
          </p:spPr>
          <p:style>
            <a:lnRef idx="3">
              <a:schemeClr val="dk1"/>
            </a:lnRef>
            <a:fillRef idx="0">
              <a:schemeClr val="dk1"/>
            </a:fillRef>
            <a:effectRef idx="2">
              <a:schemeClr val="dk1"/>
            </a:effectRef>
            <a:fontRef idx="minor">
              <a:schemeClr val="tx1"/>
            </a:fontRef>
          </p:style>
        </p:cxnSp>
      </p:grpSp>
      <p:sp>
        <p:nvSpPr>
          <p:cNvPr id="5"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Deep Learning </a:t>
            </a:r>
            <a:endParaRPr lang="en-US" dirty="0"/>
          </a:p>
        </p:txBody>
      </p:sp>
    </p:spTree>
    <p:extLst>
      <p:ext uri="{BB962C8B-B14F-4D97-AF65-F5344CB8AC3E}">
        <p14:creationId xmlns:p14="http://schemas.microsoft.com/office/powerpoint/2010/main" val="2239189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Let’s do some machine Learning ourselves:</a:t>
            </a:r>
            <a:br>
              <a:rPr lang="en-US" dirty="0"/>
            </a:br>
            <a:r>
              <a:rPr lang="en-US" dirty="0"/>
              <a:t>Finding if the animal is reptile or not </a:t>
            </a:r>
          </a:p>
        </p:txBody>
      </p:sp>
      <p:sp>
        <p:nvSpPr>
          <p:cNvPr id="4" name="Content Placeholder 3"/>
          <p:cNvSpPr>
            <a:spLocks noGrp="1"/>
          </p:cNvSpPr>
          <p:nvPr>
            <p:ph idx="1"/>
          </p:nvPr>
        </p:nvSpPr>
        <p:spPr/>
        <p:txBody>
          <a:bodyPr/>
          <a:lstStyle/>
          <a:p>
            <a:r>
              <a:rPr lang="en-US" dirty="0"/>
              <a:t>Features (X) : Information about the animal </a:t>
            </a:r>
          </a:p>
          <a:p>
            <a:r>
              <a:rPr lang="en-US" dirty="0"/>
              <a:t>Output (label, Y) : Reptile or not.</a:t>
            </a:r>
          </a:p>
          <a:p>
            <a:r>
              <a:rPr lang="en-US" dirty="0"/>
              <a:t>Model : simple (if condition model). </a:t>
            </a:r>
          </a:p>
          <a:p>
            <a:endParaRPr lang="en-US" dirty="0"/>
          </a:p>
        </p:txBody>
      </p:sp>
    </p:spTree>
    <p:extLst>
      <p:ext uri="{BB962C8B-B14F-4D97-AF65-F5344CB8AC3E}">
        <p14:creationId xmlns:p14="http://schemas.microsoft.com/office/powerpoint/2010/main" val="1662134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6154" t="13931" r="17500" b="26142"/>
          <a:stretch/>
        </p:blipFill>
        <p:spPr>
          <a:xfrm>
            <a:off x="1814733" y="2025747"/>
            <a:ext cx="8088924" cy="4107767"/>
          </a:xfrm>
          <a:prstGeom prst="rect">
            <a:avLst/>
          </a:prstGeom>
        </p:spPr>
      </p:pic>
      <p:sp>
        <p:nvSpPr>
          <p:cNvPr id="6" name="Title 5"/>
          <p:cNvSpPr>
            <a:spLocks noGrp="1"/>
          </p:cNvSpPr>
          <p:nvPr>
            <p:ph type="title"/>
          </p:nvPr>
        </p:nvSpPr>
        <p:spPr/>
        <p:txBody>
          <a:bodyPr/>
          <a:lstStyle/>
          <a:p>
            <a:endParaRPr lang="en-US" dirty="0"/>
          </a:p>
        </p:txBody>
      </p:sp>
    </p:spTree>
    <p:extLst>
      <p:ext uri="{BB962C8B-B14F-4D97-AF65-F5344CB8AC3E}">
        <p14:creationId xmlns:p14="http://schemas.microsoft.com/office/powerpoint/2010/main" val="15219542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Added new example</a:t>
            </a:r>
          </a:p>
        </p:txBody>
      </p:sp>
      <p:pic>
        <p:nvPicPr>
          <p:cNvPr id="4" name="Picture 3"/>
          <p:cNvPicPr>
            <a:picLocks noChangeAspect="1"/>
          </p:cNvPicPr>
          <p:nvPr/>
        </p:nvPicPr>
        <p:blipFill rotWithShape="1">
          <a:blip r:embed="rId2"/>
          <a:srcRect l="15577" t="13315" r="16461" b="45061"/>
          <a:stretch/>
        </p:blipFill>
        <p:spPr>
          <a:xfrm>
            <a:off x="1842867" y="1690688"/>
            <a:ext cx="8285871" cy="2853177"/>
          </a:xfrm>
          <a:prstGeom prst="rect">
            <a:avLst/>
          </a:prstGeom>
        </p:spPr>
      </p:pic>
      <p:sp>
        <p:nvSpPr>
          <p:cNvPr id="5" name="Rectangle 4"/>
          <p:cNvSpPr/>
          <p:nvPr/>
        </p:nvSpPr>
        <p:spPr>
          <a:xfrm>
            <a:off x="1674055" y="3896751"/>
            <a:ext cx="8679767" cy="647114"/>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6" name="Picture 5"/>
          <p:cNvPicPr>
            <a:picLocks noChangeAspect="1"/>
          </p:cNvPicPr>
          <p:nvPr/>
        </p:nvPicPr>
        <p:blipFill rotWithShape="1">
          <a:blip r:embed="rId2"/>
          <a:srcRect l="15788" t="55508" r="68635" b="27158"/>
          <a:stretch/>
        </p:blipFill>
        <p:spPr>
          <a:xfrm>
            <a:off x="1842867" y="4832773"/>
            <a:ext cx="1899140" cy="1188200"/>
          </a:xfrm>
          <a:prstGeom prst="rect">
            <a:avLst/>
          </a:prstGeom>
          <a:ln w="88900" cap="sq" cmpd="thickThin">
            <a:solidFill>
              <a:srgbClr val="000000"/>
            </a:solidFill>
            <a:prstDash val="solid"/>
            <a:miter lim="800000"/>
          </a:ln>
          <a:effectLst>
            <a:innerShdw blurRad="76200">
              <a:srgbClr val="000000"/>
            </a:innerShdw>
          </a:effectLst>
        </p:spPr>
      </p:pic>
      <p:cxnSp>
        <p:nvCxnSpPr>
          <p:cNvPr id="8" name="Straight Arrow Connector 7"/>
          <p:cNvCxnSpPr>
            <a:stCxn id="5" idx="2"/>
            <a:endCxn id="6" idx="3"/>
          </p:cNvCxnSpPr>
          <p:nvPr/>
        </p:nvCxnSpPr>
        <p:spPr>
          <a:xfrm flipH="1">
            <a:off x="3742007" y="4543865"/>
            <a:ext cx="2271932" cy="88300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3799" y="4985369"/>
            <a:ext cx="1936299" cy="369332"/>
          </a:xfrm>
          <a:prstGeom prst="rect">
            <a:avLst/>
          </a:prstGeom>
          <a:noFill/>
        </p:spPr>
        <p:txBody>
          <a:bodyPr wrap="none" rtlCol="0">
            <a:spAutoFit/>
          </a:bodyPr>
          <a:lstStyle/>
          <a:p>
            <a:r>
              <a:rPr lang="en-US" dirty="0"/>
              <a:t>Modify Old model </a:t>
            </a:r>
          </a:p>
        </p:txBody>
      </p:sp>
      <p:pic>
        <p:nvPicPr>
          <p:cNvPr id="10" name="Picture 9"/>
          <p:cNvPicPr>
            <a:picLocks noChangeAspect="1"/>
          </p:cNvPicPr>
          <p:nvPr/>
        </p:nvPicPr>
        <p:blipFill rotWithShape="1">
          <a:blip r:embed="rId3"/>
          <a:srcRect l="16154" t="45537" r="66769" b="26142"/>
          <a:stretch/>
        </p:blipFill>
        <p:spPr>
          <a:xfrm>
            <a:off x="7455878" y="4743653"/>
            <a:ext cx="2082018" cy="1941342"/>
          </a:xfrm>
          <a:prstGeom prst="rect">
            <a:avLst/>
          </a:prstGeom>
        </p:spPr>
      </p:pic>
      <p:cxnSp>
        <p:nvCxnSpPr>
          <p:cNvPr id="11" name="Straight Arrow Connector 10"/>
          <p:cNvCxnSpPr>
            <a:cxnSpLocks/>
            <a:stCxn id="10" idx="1"/>
          </p:cNvCxnSpPr>
          <p:nvPr/>
        </p:nvCxnSpPr>
        <p:spPr>
          <a:xfrm flipH="1" flipV="1">
            <a:off x="3894408" y="5579274"/>
            <a:ext cx="3561470" cy="1350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5133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928" y="2718181"/>
            <a:ext cx="10515600" cy="1325563"/>
          </a:xfrm>
        </p:spPr>
        <p:txBody>
          <a:bodyPr/>
          <a:lstStyle/>
          <a:p>
            <a:pPr algn="ctr"/>
            <a:r>
              <a:rPr lang="en-US" dirty="0"/>
              <a:t>Before Machine Learning</a:t>
            </a:r>
          </a:p>
        </p:txBody>
      </p:sp>
    </p:spTree>
    <p:extLst>
      <p:ext uri="{BB962C8B-B14F-4D97-AF65-F5344CB8AC3E}">
        <p14:creationId xmlns:p14="http://schemas.microsoft.com/office/powerpoint/2010/main" val="3770687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808" t="15368" r="17269" b="34556"/>
          <a:stretch/>
        </p:blipFill>
        <p:spPr>
          <a:xfrm>
            <a:off x="1832317" y="1039175"/>
            <a:ext cx="8159261" cy="3432517"/>
          </a:xfrm>
          <a:prstGeom prst="rect">
            <a:avLst/>
          </a:prstGeom>
        </p:spPr>
      </p:pic>
      <p:sp>
        <p:nvSpPr>
          <p:cNvPr id="4" name="Rectangle 3"/>
          <p:cNvSpPr/>
          <p:nvPr/>
        </p:nvSpPr>
        <p:spPr>
          <a:xfrm>
            <a:off x="1674055" y="4093697"/>
            <a:ext cx="8679767" cy="450167"/>
          </a:xfrm>
          <a:prstGeom prst="rect">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 name="Straight Arrow Connector 4"/>
          <p:cNvCxnSpPr>
            <a:stCxn id="4" idx="2"/>
          </p:cNvCxnSpPr>
          <p:nvPr/>
        </p:nvCxnSpPr>
        <p:spPr>
          <a:xfrm flipH="1">
            <a:off x="3742007" y="4543864"/>
            <a:ext cx="2271932" cy="88300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943799" y="4985369"/>
            <a:ext cx="1936299" cy="369332"/>
          </a:xfrm>
          <a:prstGeom prst="rect">
            <a:avLst/>
          </a:prstGeom>
          <a:noFill/>
        </p:spPr>
        <p:txBody>
          <a:bodyPr wrap="none" rtlCol="0">
            <a:spAutoFit/>
          </a:bodyPr>
          <a:lstStyle/>
          <a:p>
            <a:r>
              <a:rPr lang="en-US" dirty="0"/>
              <a:t>Modify Old model </a:t>
            </a:r>
          </a:p>
        </p:txBody>
      </p:sp>
      <p:sp>
        <p:nvSpPr>
          <p:cNvPr id="7" name="Rectangle 6"/>
          <p:cNvSpPr/>
          <p:nvPr/>
        </p:nvSpPr>
        <p:spPr>
          <a:xfrm>
            <a:off x="1674055" y="3742005"/>
            <a:ext cx="8679767" cy="295420"/>
          </a:xfrm>
          <a:prstGeom prst="rect">
            <a:avLst/>
          </a:prstGeom>
          <a:noFill/>
          <a:ln w="57150">
            <a:solidFill>
              <a:srgbClr val="92D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7"/>
          <p:cNvPicPr>
            <a:picLocks noChangeAspect="1"/>
          </p:cNvPicPr>
          <p:nvPr/>
        </p:nvPicPr>
        <p:blipFill rotWithShape="1">
          <a:blip r:embed="rId3"/>
          <a:srcRect l="15029" t="72705" r="65154" b="10619"/>
          <a:stretch/>
        </p:blipFill>
        <p:spPr>
          <a:xfrm>
            <a:off x="1325881" y="5426873"/>
            <a:ext cx="2416126" cy="1143056"/>
          </a:xfrm>
          <a:prstGeom prst="rect">
            <a:avLst/>
          </a:prstGeom>
          <a:ln w="88900" cap="sq" cmpd="thickThin">
            <a:solidFill>
              <a:srgbClr val="000000"/>
            </a:solidFill>
            <a:prstDash val="solid"/>
            <a:miter lim="800000"/>
          </a:ln>
          <a:effectLst>
            <a:innerShdw blurRad="76200">
              <a:srgbClr val="000000"/>
            </a:innerShdw>
          </a:effectLst>
        </p:spPr>
      </p:pic>
      <p:pic>
        <p:nvPicPr>
          <p:cNvPr id="9" name="Picture 8"/>
          <p:cNvPicPr>
            <a:picLocks noChangeAspect="1"/>
          </p:cNvPicPr>
          <p:nvPr/>
        </p:nvPicPr>
        <p:blipFill rotWithShape="1">
          <a:blip r:embed="rId4"/>
          <a:srcRect l="15788" t="55508" r="68635" b="27158"/>
          <a:stretch/>
        </p:blipFill>
        <p:spPr>
          <a:xfrm>
            <a:off x="8567224" y="5354701"/>
            <a:ext cx="1899140" cy="1188200"/>
          </a:xfrm>
          <a:prstGeom prst="rect">
            <a:avLst/>
          </a:prstGeom>
          <a:ln w="88900" cap="sq" cmpd="thickThin">
            <a:solidFill>
              <a:srgbClr val="000000"/>
            </a:solidFill>
            <a:prstDash val="solid"/>
            <a:miter lim="800000"/>
          </a:ln>
          <a:effectLst>
            <a:innerShdw blurRad="76200">
              <a:srgbClr val="000000"/>
            </a:innerShdw>
          </a:effectLst>
        </p:spPr>
      </p:pic>
      <p:cxnSp>
        <p:nvCxnSpPr>
          <p:cNvPr id="10" name="Straight Arrow Connector 9"/>
          <p:cNvCxnSpPr>
            <a:cxnSpLocks/>
          </p:cNvCxnSpPr>
          <p:nvPr/>
        </p:nvCxnSpPr>
        <p:spPr>
          <a:xfrm flipH="1" flipV="1">
            <a:off x="4914315" y="5930876"/>
            <a:ext cx="3561470" cy="13505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890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862" y="562709"/>
            <a:ext cx="10515600" cy="6457070"/>
          </a:xfrm>
        </p:spPr>
        <p:txBody>
          <a:bodyPr>
            <a:normAutofit/>
          </a:bodyPr>
          <a:lstStyle/>
          <a:p>
            <a:r>
              <a:rPr lang="en-US" sz="3600" dirty="0"/>
              <a:t>And continue until your model doesn’t change ….</a:t>
            </a:r>
            <a:br>
              <a:rPr lang="en-US" sz="3600" dirty="0"/>
            </a:br>
            <a:r>
              <a:rPr lang="en-US" sz="3600" dirty="0"/>
              <a:t>This process of updating the model is called the training and in the current machine learning it is done by continuous optimization (finding minima problem … </a:t>
            </a:r>
            <a:br>
              <a:rPr lang="en-US" dirty="0"/>
            </a:br>
            <a:br>
              <a:rPr lang="en-US" dirty="0"/>
            </a:br>
            <a:br>
              <a:rPr lang="en-US" dirty="0"/>
            </a:br>
            <a:br>
              <a:rPr lang="en-US" dirty="0"/>
            </a:br>
            <a:br>
              <a:rPr lang="en-US" dirty="0"/>
            </a:br>
            <a:r>
              <a:rPr lang="en-US" sz="3600" dirty="0"/>
              <a:t>P.S.</a:t>
            </a:r>
            <a:br>
              <a:rPr lang="en-US" sz="3600" dirty="0"/>
            </a:br>
            <a:r>
              <a:rPr lang="en-US" sz="3600" dirty="0"/>
              <a:t>“do you remember you 1</a:t>
            </a:r>
            <a:r>
              <a:rPr lang="en-US" sz="3600" baseline="30000" dirty="0"/>
              <a:t>st</a:t>
            </a:r>
            <a:r>
              <a:rPr lang="en-US" sz="3600" dirty="0"/>
              <a:t> year calculus XD). </a:t>
            </a:r>
            <a:br>
              <a:rPr lang="en-US" sz="3600" dirty="0"/>
            </a:br>
            <a:endParaRPr lang="en-US" dirty="0"/>
          </a:p>
        </p:txBody>
      </p:sp>
    </p:spTree>
    <p:extLst>
      <p:ext uri="{BB962C8B-B14F-4D97-AF65-F5344CB8AC3E}">
        <p14:creationId xmlns:p14="http://schemas.microsoft.com/office/powerpoint/2010/main" val="420449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3600" dirty="0"/>
              <a:t>Machine Learning learns based on correlation. </a:t>
            </a:r>
            <a:br>
              <a:rPr lang="en-US" sz="3600" dirty="0"/>
            </a:br>
            <a:r>
              <a:rPr lang="en-US" sz="3600" dirty="0"/>
              <a:t>Correlation ≠ Causation</a:t>
            </a:r>
            <a:br>
              <a:rPr lang="en-US" sz="3600" dirty="0"/>
            </a:br>
            <a:r>
              <a:rPr lang="en-US" sz="3600" dirty="0"/>
              <a:t>Pigeon superstition</a:t>
            </a:r>
          </a:p>
        </p:txBody>
      </p:sp>
      <p:pic>
        <p:nvPicPr>
          <p:cNvPr id="4" name="Pigeon Superstition Experimen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3587" y="1803229"/>
            <a:ext cx="8124825" cy="4572000"/>
          </a:xfrm>
          <a:prstGeom prst="rect">
            <a:avLst/>
          </a:prstGeom>
        </p:spPr>
      </p:pic>
    </p:spTree>
    <p:extLst>
      <p:ext uri="{BB962C8B-B14F-4D97-AF65-F5344CB8AC3E}">
        <p14:creationId xmlns:p14="http://schemas.microsoft.com/office/powerpoint/2010/main" val="4052599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most Important take away</a:t>
            </a:r>
          </a:p>
        </p:txBody>
      </p:sp>
      <p:sp>
        <p:nvSpPr>
          <p:cNvPr id="3" name="Content Placeholder 2"/>
          <p:cNvSpPr>
            <a:spLocks noGrp="1"/>
          </p:cNvSpPr>
          <p:nvPr>
            <p:ph idx="1"/>
          </p:nvPr>
        </p:nvSpPr>
        <p:spPr/>
        <p:txBody>
          <a:bodyPr/>
          <a:lstStyle/>
          <a:p>
            <a:r>
              <a:rPr lang="en-US" dirty="0"/>
              <a:t>All models are </a:t>
            </a:r>
            <a:r>
              <a:rPr lang="en-US" dirty="0">
                <a:solidFill>
                  <a:srgbClr val="FF0000"/>
                </a:solidFill>
              </a:rPr>
              <a:t>WRONG</a:t>
            </a:r>
            <a:r>
              <a:rPr lang="en-US" dirty="0"/>
              <a:t> but some are </a:t>
            </a:r>
            <a:r>
              <a:rPr lang="en-US" dirty="0">
                <a:solidFill>
                  <a:srgbClr val="FF0000"/>
                </a:solidFill>
              </a:rPr>
              <a:t>USEFUL. </a:t>
            </a:r>
          </a:p>
          <a:p>
            <a:endParaRPr lang="en-US" dirty="0">
              <a:solidFill>
                <a:srgbClr val="FF0000"/>
              </a:solidFill>
            </a:endParaRPr>
          </a:p>
          <a:p>
            <a:endParaRPr lang="en-US" dirty="0">
              <a:solidFill>
                <a:srgbClr val="FF0000"/>
              </a:solidFill>
            </a:endParaRPr>
          </a:p>
          <a:p>
            <a:endParaRPr lang="en-US" dirty="0">
              <a:solidFill>
                <a:srgbClr val="FF0000"/>
              </a:solidFill>
            </a:endParaRPr>
          </a:p>
          <a:p>
            <a:endParaRPr lang="en-US" dirty="0">
              <a:solidFill>
                <a:srgbClr val="FF0000"/>
              </a:solidFill>
            </a:endParaRPr>
          </a:p>
          <a:p>
            <a:r>
              <a:rPr lang="en-US" dirty="0"/>
              <a:t>Garbage </a:t>
            </a:r>
            <a:r>
              <a:rPr lang="en-US" dirty="0">
                <a:solidFill>
                  <a:srgbClr val="FF0000"/>
                </a:solidFill>
              </a:rPr>
              <a:t>in</a:t>
            </a:r>
            <a:r>
              <a:rPr lang="en-US" dirty="0"/>
              <a:t> Garbage </a:t>
            </a:r>
            <a:r>
              <a:rPr lang="en-US" dirty="0">
                <a:solidFill>
                  <a:srgbClr val="FF0000"/>
                </a:solidFill>
              </a:rPr>
              <a:t>out</a:t>
            </a:r>
            <a:r>
              <a:rPr lang="en-US" dirty="0"/>
              <a:t> !</a:t>
            </a:r>
          </a:p>
        </p:txBody>
      </p:sp>
    </p:spTree>
    <p:extLst>
      <p:ext uri="{BB962C8B-B14F-4D97-AF65-F5344CB8AC3E}">
        <p14:creationId xmlns:p14="http://schemas.microsoft.com/office/powerpoint/2010/main" val="2080993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r>
              <a:rPr lang="en-US" dirty="0"/>
              <a:t>We adopted some of the graphs from :  MIT 6.0002 course: introduction </a:t>
            </a:r>
            <a:r>
              <a:rPr lang="en-US" dirty="0"/>
              <a:t>Eric </a:t>
            </a:r>
            <a:r>
              <a:rPr lang="en-US" dirty="0" err="1"/>
              <a:t>Grimson</a:t>
            </a:r>
            <a:r>
              <a:rPr lang="en-US" dirty="0"/>
              <a:t>, John </a:t>
            </a:r>
            <a:r>
              <a:rPr lang="en-US" dirty="0" err="1"/>
              <a:t>Guttag</a:t>
            </a:r>
            <a:r>
              <a:rPr lang="en-US" dirty="0"/>
              <a:t>, and Ana Bell. </a:t>
            </a:r>
            <a:r>
              <a:rPr lang="en-US" i="1" dirty="0"/>
              <a:t>6.0002 Introduction to Computational Thinking and Data Science. </a:t>
            </a:r>
            <a:r>
              <a:rPr lang="en-US" dirty="0"/>
              <a:t>Fall 2016. Massachusetts Institute of Technology: MIT </a:t>
            </a:r>
            <a:r>
              <a:rPr lang="en-US" dirty="0" err="1"/>
              <a:t>OpenCourseWare</a:t>
            </a:r>
            <a:r>
              <a:rPr lang="en-US" dirty="0"/>
              <a:t>, </a:t>
            </a:r>
            <a:r>
              <a:rPr lang="en-US" dirty="0">
                <a:hlinkClick r:id="rId2"/>
              </a:rPr>
              <a:t>https://ocw.mit.edu</a:t>
            </a:r>
            <a:r>
              <a:rPr lang="en-US" dirty="0"/>
              <a:t>. License: </a:t>
            </a:r>
            <a:r>
              <a:rPr lang="en-US" dirty="0">
                <a:hlinkClick r:id="rId3"/>
              </a:rPr>
              <a:t>Creative Commons BY-NC-SA</a:t>
            </a:r>
            <a:r>
              <a:rPr lang="en-US" dirty="0"/>
              <a:t>.</a:t>
            </a:r>
          </a:p>
          <a:p>
            <a:endParaRPr lang="en-US" dirty="0"/>
          </a:p>
          <a:p>
            <a:r>
              <a:rPr lang="en-US" dirty="0"/>
              <a:t>Pigeon Superstition, from Mr. No body intro : </a:t>
            </a:r>
            <a:r>
              <a:rPr lang="pt-BR" i="1" dirty="0"/>
              <a:t>YouTube</a:t>
            </a:r>
            <a:r>
              <a:rPr lang="pt-BR" dirty="0"/>
              <a:t>, YouTube, </a:t>
            </a:r>
            <a:r>
              <a:rPr lang="pt-BR" dirty="0">
                <a:hlinkClick r:id="rId4"/>
              </a:rPr>
              <a:t>www.youtube.com/watch?v=mpi0qsp3v_w</a:t>
            </a:r>
            <a:r>
              <a:rPr lang="pt-BR" dirty="0"/>
              <a:t>. </a:t>
            </a:r>
          </a:p>
          <a:p>
            <a:endParaRPr lang="en-US" dirty="0"/>
          </a:p>
        </p:txBody>
      </p:sp>
    </p:spTree>
    <p:extLst>
      <p:ext uri="{BB962C8B-B14F-4D97-AF65-F5344CB8AC3E}">
        <p14:creationId xmlns:p14="http://schemas.microsoft.com/office/powerpoint/2010/main" val="3526367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models, models </a:t>
            </a:r>
            <a:br>
              <a:rPr lang="en-US" dirty="0"/>
            </a:br>
            <a:r>
              <a:rPr lang="en-US" dirty="0"/>
              <a:t>“</a:t>
            </a:r>
            <a:r>
              <a:rPr lang="en-US" dirty="0">
                <a:solidFill>
                  <a:srgbClr val="FF0000"/>
                </a:solidFill>
              </a:rPr>
              <a:t>experimental data</a:t>
            </a:r>
            <a:r>
              <a:rPr lang="en-US" dirty="0"/>
              <a:t>” </a:t>
            </a:r>
          </a:p>
        </p:txBody>
      </p:sp>
      <p:sp>
        <p:nvSpPr>
          <p:cNvPr id="4" name="Content Placeholder 2"/>
          <p:cNvSpPr txBox="1">
            <a:spLocks/>
          </p:cNvSpPr>
          <p:nvPr/>
        </p:nvSpPr>
        <p:spPr>
          <a:xfrm>
            <a:off x="838200" y="20267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build models all the time. What are the models ?</a:t>
            </a:r>
          </a:p>
          <a:p>
            <a:pPr marL="0" indent="0">
              <a:buFont typeface="Arial" panose="020B0604020202020204" pitchFamily="34" charset="0"/>
              <a:buNone/>
            </a:pPr>
            <a:endParaRPr lang="en-US" dirty="0"/>
          </a:p>
          <a:p>
            <a:pPr marL="0" indent="0">
              <a:buNone/>
            </a:pPr>
            <a:endParaRPr lang="en-US" dirty="0"/>
          </a:p>
          <a:p>
            <a:endParaRPr lang="en-US" dirty="0"/>
          </a:p>
          <a:p>
            <a:r>
              <a:rPr lang="en-US" dirty="0"/>
              <a:t>Why models are important ? </a:t>
            </a:r>
          </a:p>
          <a:p>
            <a:r>
              <a:rPr lang="en-US" dirty="0"/>
              <a:t>What do models give us as scientists and engineers ?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530376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4109"/>
            <a:ext cx="10515600" cy="1325563"/>
          </a:xfrm>
        </p:spPr>
        <p:txBody>
          <a:bodyPr>
            <a:normAutofit/>
          </a:bodyPr>
          <a:lstStyle/>
          <a:p>
            <a:r>
              <a:rPr lang="en-US" dirty="0"/>
              <a:t>Need to select the capacity of the circuit breaker. </a:t>
            </a:r>
          </a:p>
        </p:txBody>
      </p:sp>
      <p:grpSp>
        <p:nvGrpSpPr>
          <p:cNvPr id="43" name="Group 42"/>
          <p:cNvGrpSpPr/>
          <p:nvPr/>
        </p:nvGrpSpPr>
        <p:grpSpPr>
          <a:xfrm>
            <a:off x="1011936" y="1690688"/>
            <a:ext cx="9550641" cy="5167312"/>
            <a:chOff x="1011936" y="1690688"/>
            <a:chExt cx="9550641" cy="5167312"/>
          </a:xfrm>
        </p:grpSpPr>
        <p:grpSp>
          <p:nvGrpSpPr>
            <p:cNvPr id="36" name="Group 35"/>
            <p:cNvGrpSpPr/>
            <p:nvPr/>
          </p:nvGrpSpPr>
          <p:grpSpPr>
            <a:xfrm>
              <a:off x="1011936" y="2345373"/>
              <a:ext cx="9550641" cy="4512627"/>
              <a:chOff x="1011936" y="2345373"/>
              <a:chExt cx="9550641" cy="4512627"/>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515" t="18458" r="7347" b="19759"/>
              <a:stretch/>
            </p:blipFill>
            <p:spPr>
              <a:xfrm>
                <a:off x="6729984" y="2795980"/>
                <a:ext cx="1807723" cy="82965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7644" b="7644"/>
              <a:stretch/>
            </p:blipFill>
            <p:spPr>
              <a:xfrm>
                <a:off x="8954048" y="2345373"/>
                <a:ext cx="1608529" cy="2063197"/>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635" t="497" r="566" b="7729"/>
              <a:stretch/>
            </p:blipFill>
            <p:spPr>
              <a:xfrm>
                <a:off x="4550923" y="2449670"/>
                <a:ext cx="1545077" cy="1720380"/>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57349" b="65730"/>
              <a:stretch/>
            </p:blipFill>
            <p:spPr>
              <a:xfrm>
                <a:off x="4166602" y="5831846"/>
                <a:ext cx="926250" cy="72138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4714" y="4789372"/>
                <a:ext cx="1969334" cy="2068628"/>
              </a:xfrm>
              <a:prstGeom prst="rect">
                <a:avLst/>
              </a:prstGeom>
            </p:spPr>
          </p:pic>
          <p:cxnSp>
            <p:nvCxnSpPr>
              <p:cNvPr id="9" name="Straight Connector 8"/>
              <p:cNvCxnSpPr>
                <a:cxnSpLocks/>
              </p:cNvCxnSpPr>
              <p:nvPr/>
            </p:nvCxnSpPr>
            <p:spPr>
              <a:xfrm flipV="1">
                <a:off x="1621536" y="4849212"/>
                <a:ext cx="8778240" cy="15396"/>
              </a:xfrm>
              <a:prstGeom prst="line">
                <a:avLst/>
              </a:prstGeom>
              <a:ln w="76200"/>
            </p:spPr>
            <p:style>
              <a:lnRef idx="1">
                <a:schemeClr val="dk1"/>
              </a:lnRef>
              <a:fillRef idx="0">
                <a:schemeClr val="dk1"/>
              </a:fillRef>
              <a:effectRef idx="0">
                <a:schemeClr val="dk1"/>
              </a:effectRef>
              <a:fontRef idx="minor">
                <a:schemeClr val="tx1"/>
              </a:fontRef>
            </p:style>
          </p:cxnSp>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22858" r="25714"/>
              <a:stretch/>
            </p:blipFill>
            <p:spPr>
              <a:xfrm>
                <a:off x="1011936" y="2562034"/>
                <a:ext cx="1097280" cy="2133600"/>
              </a:xfrm>
              <a:prstGeom prst="rect">
                <a:avLst/>
              </a:prstGeom>
            </p:spPr>
          </p:pic>
          <p:cxnSp>
            <p:nvCxnSpPr>
              <p:cNvPr id="14" name="Straight Connector 13"/>
              <p:cNvCxnSpPr>
                <a:cxnSpLocks/>
              </p:cNvCxnSpPr>
              <p:nvPr/>
            </p:nvCxnSpPr>
            <p:spPr>
              <a:xfrm flipH="1">
                <a:off x="1658112" y="4408570"/>
                <a:ext cx="12192" cy="452834"/>
              </a:xfrm>
              <a:prstGeom prst="line">
                <a:avLst/>
              </a:prstGeom>
              <a:ln w="76200"/>
            </p:spPr>
            <p:style>
              <a:lnRef idx="1">
                <a:schemeClr val="dk1"/>
              </a:lnRef>
              <a:fillRef idx="0">
                <a:schemeClr val="dk1"/>
              </a:fillRef>
              <a:effectRef idx="0">
                <a:schemeClr val="dk1"/>
              </a:effectRef>
              <a:fontRef idx="minor">
                <a:schemeClr val="tx1"/>
              </a:fontRef>
            </p:style>
          </p:cxnSp>
          <p:cxnSp>
            <p:nvCxnSpPr>
              <p:cNvPr id="25" name="Straight Connector 24"/>
              <p:cNvCxnSpPr>
                <a:cxnSpLocks/>
              </p:cNvCxnSpPr>
              <p:nvPr/>
            </p:nvCxnSpPr>
            <p:spPr>
              <a:xfrm>
                <a:off x="5323462" y="4157858"/>
                <a:ext cx="0" cy="691354"/>
              </a:xfrm>
              <a:prstGeom prst="line">
                <a:avLst/>
              </a:prstGeom>
              <a:ln w="57150"/>
            </p:spPr>
            <p:style>
              <a:lnRef idx="3">
                <a:schemeClr val="dk1"/>
              </a:lnRef>
              <a:fillRef idx="0">
                <a:schemeClr val="dk1"/>
              </a:fillRef>
              <a:effectRef idx="2">
                <a:schemeClr val="dk1"/>
              </a:effectRef>
              <a:fontRef idx="minor">
                <a:schemeClr val="tx1"/>
              </a:fontRef>
            </p:style>
          </p:cxnSp>
          <p:cxnSp>
            <p:nvCxnSpPr>
              <p:cNvPr id="27" name="Straight Connector 26"/>
              <p:cNvCxnSpPr>
                <a:cxnSpLocks/>
              </p:cNvCxnSpPr>
              <p:nvPr/>
            </p:nvCxnSpPr>
            <p:spPr>
              <a:xfrm>
                <a:off x="7621305" y="3628834"/>
                <a:ext cx="0" cy="1232570"/>
              </a:xfrm>
              <a:prstGeom prst="line">
                <a:avLst/>
              </a:prstGeom>
              <a:ln w="57150"/>
            </p:spPr>
            <p:style>
              <a:lnRef idx="3">
                <a:schemeClr val="dk1"/>
              </a:lnRef>
              <a:fillRef idx="0">
                <a:schemeClr val="dk1"/>
              </a:fillRef>
              <a:effectRef idx="2">
                <a:schemeClr val="dk1"/>
              </a:effectRef>
              <a:fontRef idx="minor">
                <a:schemeClr val="tx1"/>
              </a:fontRef>
            </p:style>
          </p:cxnSp>
          <p:cxnSp>
            <p:nvCxnSpPr>
              <p:cNvPr id="29" name="Straight Connector 28"/>
              <p:cNvCxnSpPr>
                <a:cxnSpLocks/>
              </p:cNvCxnSpPr>
              <p:nvPr/>
            </p:nvCxnSpPr>
            <p:spPr>
              <a:xfrm>
                <a:off x="10399776" y="4408570"/>
                <a:ext cx="0" cy="452834"/>
              </a:xfrm>
              <a:prstGeom prst="line">
                <a:avLst/>
              </a:prstGeom>
              <a:ln w="57150"/>
            </p:spPr>
            <p:style>
              <a:lnRef idx="3">
                <a:schemeClr val="dk1"/>
              </a:lnRef>
              <a:fillRef idx="0">
                <a:schemeClr val="dk1"/>
              </a:fillRef>
              <a:effectRef idx="2">
                <a:schemeClr val="dk1"/>
              </a:effectRef>
              <a:fontRef idx="minor">
                <a:schemeClr val="tx1"/>
              </a:fontRef>
            </p:style>
          </p:cxnSp>
          <p:cxnSp>
            <p:nvCxnSpPr>
              <p:cNvPr id="31" name="Straight Connector 30"/>
              <p:cNvCxnSpPr>
                <a:cxnSpLocks/>
              </p:cNvCxnSpPr>
              <p:nvPr/>
            </p:nvCxnSpPr>
            <p:spPr>
              <a:xfrm>
                <a:off x="4625284" y="4861404"/>
                <a:ext cx="0" cy="970442"/>
              </a:xfrm>
              <a:prstGeom prst="line">
                <a:avLst/>
              </a:prstGeom>
              <a:ln w="57150"/>
            </p:spPr>
            <p:style>
              <a:lnRef idx="3">
                <a:schemeClr val="dk1"/>
              </a:lnRef>
              <a:fillRef idx="0">
                <a:schemeClr val="dk1"/>
              </a:fillRef>
              <a:effectRef idx="2">
                <a:schemeClr val="dk1"/>
              </a:effectRef>
              <a:fontRef idx="minor">
                <a:schemeClr val="tx1"/>
              </a:fontRef>
            </p:style>
          </p:cxnSp>
          <p:cxnSp>
            <p:nvCxnSpPr>
              <p:cNvPr id="32" name="Straight Connector 31"/>
              <p:cNvCxnSpPr>
                <a:cxnSpLocks/>
              </p:cNvCxnSpPr>
              <p:nvPr/>
            </p:nvCxnSpPr>
            <p:spPr>
              <a:xfrm flipH="1">
                <a:off x="7969381" y="4861404"/>
                <a:ext cx="2" cy="125124"/>
              </a:xfrm>
              <a:prstGeom prst="line">
                <a:avLst/>
              </a:prstGeom>
              <a:ln w="57150"/>
            </p:spPr>
            <p:style>
              <a:lnRef idx="3">
                <a:schemeClr val="dk1"/>
              </a:lnRef>
              <a:fillRef idx="0">
                <a:schemeClr val="dk1"/>
              </a:fillRef>
              <a:effectRef idx="2">
                <a:schemeClr val="dk1"/>
              </a:effectRef>
              <a:fontRef idx="minor">
                <a:schemeClr val="tx1"/>
              </a:fontRef>
            </p:style>
          </p:cxnSp>
        </p:grpSp>
        <p:cxnSp>
          <p:nvCxnSpPr>
            <p:cNvPr id="40" name="Straight Arrow Connector 39"/>
            <p:cNvCxnSpPr>
              <a:cxnSpLocks/>
            </p:cNvCxnSpPr>
            <p:nvPr/>
          </p:nvCxnSpPr>
          <p:spPr>
            <a:xfrm flipV="1">
              <a:off x="1341120" y="1690688"/>
              <a:ext cx="0" cy="8863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2026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classical approach</a:t>
            </a:r>
          </a:p>
        </p:txBody>
      </p:sp>
      <p:sp>
        <p:nvSpPr>
          <p:cNvPr id="3" name="Content Placeholder 2"/>
          <p:cNvSpPr>
            <a:spLocks noGrp="1"/>
          </p:cNvSpPr>
          <p:nvPr>
            <p:ph idx="1"/>
          </p:nvPr>
        </p:nvSpPr>
        <p:spPr/>
        <p:txBody>
          <a:bodyPr/>
          <a:lstStyle/>
          <a:p>
            <a:r>
              <a:rPr lang="en-US" dirty="0"/>
              <a:t>Step 2: Build the electric model. </a:t>
            </a:r>
          </a:p>
          <a:p>
            <a:endParaRPr lang="en-US" dirty="0"/>
          </a:p>
          <a:p>
            <a:endParaRPr lang="en-US" dirty="0"/>
          </a:p>
          <a:p>
            <a:endParaRPr lang="en-US" dirty="0"/>
          </a:p>
          <a:p>
            <a:endParaRPr lang="en-US" dirty="0"/>
          </a:p>
          <a:p>
            <a:r>
              <a:rPr lang="en-US" dirty="0"/>
              <a:t>Step 3: find The mathematical model and use it.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288" y="2314429"/>
            <a:ext cx="4286848" cy="2076740"/>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2922" t="43372" r="19455" b="22943"/>
          <a:stretch/>
        </p:blipFill>
        <p:spPr>
          <a:xfrm>
            <a:off x="4730496" y="5241130"/>
            <a:ext cx="2731008" cy="1158240"/>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4944" t="18159" r="50772" b="65569"/>
          <a:stretch/>
        </p:blipFill>
        <p:spPr>
          <a:xfrm>
            <a:off x="1440484" y="5241130"/>
            <a:ext cx="2907666" cy="818294"/>
          </a:xfrm>
          <a:prstGeom prst="rect">
            <a:avLst/>
          </a:prstGeom>
        </p:spPr>
      </p:pic>
    </p:spTree>
    <p:extLst>
      <p:ext uri="{BB962C8B-B14F-4D97-AF65-F5344CB8AC3E}">
        <p14:creationId xmlns:p14="http://schemas.microsoft.com/office/powerpoint/2010/main" val="1903101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457200" indent="-457200">
              <a:buFont typeface="Arial" panose="020B0604020202020204" pitchFamily="34" charset="0"/>
              <a:buChar char="•"/>
            </a:pPr>
            <a:r>
              <a:rPr lang="en-US" sz="3200" dirty="0"/>
              <a:t>But Sometimes Modelling with fundamental laws is really hard.</a:t>
            </a:r>
          </a:p>
        </p:txBody>
      </p:sp>
      <p:sp>
        <p:nvSpPr>
          <p:cNvPr id="3" name="Content Placeholder 2"/>
          <p:cNvSpPr>
            <a:spLocks noGrp="1"/>
          </p:cNvSpPr>
          <p:nvPr>
            <p:ph idx="1"/>
          </p:nvPr>
        </p:nvSpPr>
        <p:spPr/>
        <p:txBody>
          <a:bodyPr/>
          <a:lstStyle/>
          <a:p>
            <a:r>
              <a:rPr lang="en-US" dirty="0"/>
              <a:t>Because: </a:t>
            </a:r>
          </a:p>
          <a:p>
            <a:pPr marL="514350" indent="-514350">
              <a:buFont typeface="+mj-lt"/>
              <a:buAutoNum type="arabicPeriod"/>
            </a:pPr>
            <a:r>
              <a:rPr lang="en-US" dirty="0"/>
              <a:t>Maybe we don’t have enough “Science”. </a:t>
            </a:r>
          </a:p>
          <a:p>
            <a:pPr marL="514350" indent="-514350">
              <a:buFont typeface="+mj-lt"/>
              <a:buAutoNum type="arabicPeriod"/>
            </a:pPr>
            <a:r>
              <a:rPr lang="en-US" dirty="0"/>
              <a:t>The phenomena under study is really complicated, and very stochastic in nature. “ consider economic, social, biological, and climate phenomena”.</a:t>
            </a:r>
            <a:br>
              <a:rPr lang="en-US" dirty="0"/>
            </a:br>
            <a:br>
              <a:rPr lang="en-US" dirty="0"/>
            </a:br>
            <a:endParaRPr lang="en-US" dirty="0"/>
          </a:p>
        </p:txBody>
      </p:sp>
    </p:spTree>
    <p:extLst>
      <p:ext uri="{BB962C8B-B14F-4D97-AF65-F5344CB8AC3E}">
        <p14:creationId xmlns:p14="http://schemas.microsoft.com/office/powerpoint/2010/main" val="3909982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r>
              <a:rPr lang="en-US" dirty="0"/>
              <a:t>Traditional programming vs Machine learning. </a:t>
            </a:r>
          </a:p>
        </p:txBody>
      </p:sp>
      <p:pic>
        <p:nvPicPr>
          <p:cNvPr id="4" name="Picture 3"/>
          <p:cNvPicPr>
            <a:picLocks noChangeAspect="1"/>
          </p:cNvPicPr>
          <p:nvPr/>
        </p:nvPicPr>
        <p:blipFill rotWithShape="1">
          <a:blip r:embed="rId2"/>
          <a:srcRect l="23800" t="24641" r="35100" b="47910"/>
          <a:stretch/>
        </p:blipFill>
        <p:spPr>
          <a:xfrm>
            <a:off x="2255520" y="2580704"/>
            <a:ext cx="5010912" cy="1881568"/>
          </a:xfrm>
          <a:prstGeom prst="rect">
            <a:avLst/>
          </a:prstGeom>
        </p:spPr>
      </p:pic>
      <p:pic>
        <p:nvPicPr>
          <p:cNvPr id="5" name="Picture 4"/>
          <p:cNvPicPr>
            <a:picLocks noChangeAspect="1"/>
          </p:cNvPicPr>
          <p:nvPr/>
        </p:nvPicPr>
        <p:blipFill rotWithShape="1">
          <a:blip r:embed="rId2"/>
          <a:srcRect l="24700" t="51735" r="32800" b="21764"/>
          <a:stretch/>
        </p:blipFill>
        <p:spPr>
          <a:xfrm>
            <a:off x="2487168" y="4840224"/>
            <a:ext cx="5181600" cy="1816608"/>
          </a:xfrm>
          <a:prstGeom prst="rect">
            <a:avLst/>
          </a:prstGeom>
        </p:spPr>
      </p:pic>
      <p:cxnSp>
        <p:nvCxnSpPr>
          <p:cNvPr id="7" name="Connector: Curved 6"/>
          <p:cNvCxnSpPr>
            <a:cxnSpLocks/>
          </p:cNvCxnSpPr>
          <p:nvPr/>
        </p:nvCxnSpPr>
        <p:spPr>
          <a:xfrm rot="10800000">
            <a:off x="3008244" y="4068418"/>
            <a:ext cx="4479237" cy="1855305"/>
          </a:xfrm>
          <a:prstGeom prst="curvedConnector3">
            <a:avLst>
              <a:gd name="adj1" fmla="val -34024"/>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3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461" y="2671003"/>
            <a:ext cx="10515600" cy="1325563"/>
          </a:xfrm>
        </p:spPr>
        <p:txBody>
          <a:bodyPr/>
          <a:lstStyle/>
          <a:p>
            <a:r>
              <a:rPr lang="en-US" dirty="0"/>
              <a:t>How would ML solve the previous problem ?</a:t>
            </a:r>
          </a:p>
        </p:txBody>
      </p:sp>
    </p:spTree>
    <p:extLst>
      <p:ext uri="{BB962C8B-B14F-4D97-AF65-F5344CB8AC3E}">
        <p14:creationId xmlns:p14="http://schemas.microsoft.com/office/powerpoint/2010/main" val="322275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main steps of Machine Learning</a:t>
            </a:r>
          </a:p>
        </p:txBody>
      </p:sp>
      <p:sp>
        <p:nvSpPr>
          <p:cNvPr id="3" name="Content Placeholder 2"/>
          <p:cNvSpPr>
            <a:spLocks noGrp="1"/>
          </p:cNvSpPr>
          <p:nvPr>
            <p:ph idx="1"/>
          </p:nvPr>
        </p:nvSpPr>
        <p:spPr/>
        <p:txBody>
          <a:bodyPr/>
          <a:lstStyle/>
          <a:p>
            <a:r>
              <a:rPr lang="en-US" dirty="0"/>
              <a:t>Objective definition.</a:t>
            </a:r>
          </a:p>
          <a:p>
            <a:pPr marL="0" indent="0">
              <a:buNone/>
            </a:pPr>
            <a:r>
              <a:rPr lang="en-US" dirty="0"/>
              <a:t>Learn Mapping from x -&gt; y directly. </a:t>
            </a:r>
          </a:p>
          <a:p>
            <a:pPr marL="0" indent="0">
              <a:buNone/>
            </a:pPr>
            <a:endParaRPr lang="en-US" dirty="0"/>
          </a:p>
          <a:p>
            <a:r>
              <a:rPr lang="en-US" dirty="0"/>
              <a:t>Model selection. </a:t>
            </a:r>
          </a:p>
          <a:p>
            <a:r>
              <a:rPr lang="en-US" dirty="0"/>
              <a:t>Feature extraction. </a:t>
            </a:r>
          </a:p>
          <a:p>
            <a:r>
              <a:rPr lang="en-US" dirty="0"/>
              <a:t>Optimization. </a:t>
            </a:r>
          </a:p>
          <a:p>
            <a:r>
              <a:rPr lang="en-US" dirty="0"/>
              <a:t>Using the model. </a:t>
            </a:r>
          </a:p>
        </p:txBody>
      </p:sp>
    </p:spTree>
    <p:extLst>
      <p:ext uri="{BB962C8B-B14F-4D97-AF65-F5344CB8AC3E}">
        <p14:creationId xmlns:p14="http://schemas.microsoft.com/office/powerpoint/2010/main" val="143563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402</TotalTime>
  <Words>441</Words>
  <Application>Microsoft Office PowerPoint</Application>
  <PresentationFormat>Widescreen</PresentationFormat>
  <Paragraphs>87</Paragraphs>
  <Slides>24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VTC VictorianLint</vt:lpstr>
      <vt:lpstr>Office Theme</vt:lpstr>
      <vt:lpstr>Introduction to Machine Learning and Deep Leaning</vt:lpstr>
      <vt:lpstr>Before Machine Learning</vt:lpstr>
      <vt:lpstr>Models, models, models  “experimental data” </vt:lpstr>
      <vt:lpstr>Need to select the capacity of the circuit breaker. </vt:lpstr>
      <vt:lpstr>The classical approach</vt:lpstr>
      <vt:lpstr>But Sometimes Modelling with fundamental laws is really hard.</vt:lpstr>
      <vt:lpstr>What is Machine Learning ?</vt:lpstr>
      <vt:lpstr>How would ML solve the previous problem ?</vt:lpstr>
      <vt:lpstr>The main steps of Machine Learning</vt:lpstr>
      <vt:lpstr>PowerPoint Presentation</vt:lpstr>
      <vt:lpstr>The Concept of Parametrized Model</vt:lpstr>
      <vt:lpstr>Steps: </vt:lpstr>
      <vt:lpstr>PowerPoint Presentation</vt:lpstr>
      <vt:lpstr>What are the features? Why are they important ?</vt:lpstr>
      <vt:lpstr>Introduction to Deep Learning</vt:lpstr>
      <vt:lpstr>PowerPoint Presentation</vt:lpstr>
      <vt:lpstr>PowerPoint Presentation</vt:lpstr>
      <vt:lpstr>PowerPoint Presentation</vt:lpstr>
      <vt:lpstr>Added new example</vt:lpstr>
      <vt:lpstr>PowerPoint Presentation</vt:lpstr>
      <vt:lpstr>And continue until your model doesn’t change …. This process of updating the model is called the training and in the current machine learning it is done by continuous optimization (finding minima problem …      P.S. “do you remember you 1st year calculus XD).  </vt:lpstr>
      <vt:lpstr>Machine Learning learns based on correlation.  Correlation ≠ Causation Pigeon superstition</vt:lpstr>
      <vt:lpstr>The most Important take away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 and Deep Leaning</dc:title>
  <dc:creator>Amr</dc:creator>
  <cp:lastModifiedBy>Amr</cp:lastModifiedBy>
  <cp:revision>104</cp:revision>
  <dcterms:created xsi:type="dcterms:W3CDTF">2019-10-23T11:56:26Z</dcterms:created>
  <dcterms:modified xsi:type="dcterms:W3CDTF">2019-10-25T01:26:06Z</dcterms:modified>
</cp:coreProperties>
</file>